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4" r:id="rId8"/>
    <p:sldId id="262" r:id="rId9"/>
    <p:sldId id="263" r:id="rId10"/>
    <p:sldId id="259" r:id="rId11"/>
    <p:sldId id="265" r:id="rId12"/>
    <p:sldId id="266" r:id="rId13"/>
    <p:sldId id="267" r:id="rId14"/>
    <p:sldId id="260" r:id="rId15"/>
    <p:sldId id="261" r:id="rId16"/>
    <p:sldId id="272" r:id="rId17"/>
    <p:sldId id="268" r:id="rId18"/>
    <p:sldId id="269" r:id="rId19"/>
    <p:sldId id="270" r:id="rId20"/>
    <p:sldId id="271"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0" d="100"/>
          <a:sy n="100" d="100"/>
        </p:scale>
        <p:origin x="7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01A7BA-436B-405C-8B5D-1A25856097A3}" type="datetimeFigureOut">
              <a:rPr lang="en-GB" smtClean="0"/>
              <a:t>06/06/2019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CEFD54-FD8D-48EF-9EF8-257E59A4BCF7}" type="slidenum">
              <a:rPr lang="en-GB" smtClean="0"/>
              <a:t>‹#›</a:t>
            </a:fld>
            <a:endParaRPr lang="en-GB" dirty="0"/>
          </a:p>
        </p:txBody>
      </p:sp>
    </p:spTree>
    <p:extLst>
      <p:ext uri="{BB962C8B-B14F-4D97-AF65-F5344CB8AC3E}">
        <p14:creationId xmlns:p14="http://schemas.microsoft.com/office/powerpoint/2010/main" val="291000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01A7BA-436B-405C-8B5D-1A25856097A3}" type="datetimeFigureOut">
              <a:rPr lang="en-GB" smtClean="0"/>
              <a:t>06/06/2019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CEFD54-FD8D-48EF-9EF8-257E59A4BCF7}" type="slidenum">
              <a:rPr lang="en-GB" smtClean="0"/>
              <a:t>‹#›</a:t>
            </a:fld>
            <a:endParaRPr lang="en-GB" dirty="0"/>
          </a:p>
        </p:txBody>
      </p:sp>
    </p:spTree>
    <p:extLst>
      <p:ext uri="{BB962C8B-B14F-4D97-AF65-F5344CB8AC3E}">
        <p14:creationId xmlns:p14="http://schemas.microsoft.com/office/powerpoint/2010/main" val="526113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01A7BA-436B-405C-8B5D-1A25856097A3}" type="datetimeFigureOut">
              <a:rPr lang="en-GB" smtClean="0"/>
              <a:t>06/06/2019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CEFD54-FD8D-48EF-9EF8-257E59A4BCF7}" type="slidenum">
              <a:rPr lang="en-GB" smtClean="0"/>
              <a:t>‹#›</a:t>
            </a:fld>
            <a:endParaRPr lang="en-GB" dirty="0"/>
          </a:p>
        </p:txBody>
      </p:sp>
    </p:spTree>
    <p:extLst>
      <p:ext uri="{BB962C8B-B14F-4D97-AF65-F5344CB8AC3E}">
        <p14:creationId xmlns:p14="http://schemas.microsoft.com/office/powerpoint/2010/main" val="114558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01A7BA-436B-405C-8B5D-1A25856097A3}" type="datetimeFigureOut">
              <a:rPr lang="en-GB" smtClean="0"/>
              <a:t>06/06/2019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CEFD54-FD8D-48EF-9EF8-257E59A4BCF7}" type="slidenum">
              <a:rPr lang="en-GB" smtClean="0"/>
              <a:t>‹#›</a:t>
            </a:fld>
            <a:endParaRPr lang="en-GB" dirty="0"/>
          </a:p>
        </p:txBody>
      </p:sp>
    </p:spTree>
    <p:extLst>
      <p:ext uri="{BB962C8B-B14F-4D97-AF65-F5344CB8AC3E}">
        <p14:creationId xmlns:p14="http://schemas.microsoft.com/office/powerpoint/2010/main" val="382235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01A7BA-436B-405C-8B5D-1A25856097A3}" type="datetimeFigureOut">
              <a:rPr lang="en-GB" smtClean="0"/>
              <a:t>06/06/2019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CEFD54-FD8D-48EF-9EF8-257E59A4BCF7}" type="slidenum">
              <a:rPr lang="en-GB" smtClean="0"/>
              <a:t>‹#›</a:t>
            </a:fld>
            <a:endParaRPr lang="en-GB" dirty="0"/>
          </a:p>
        </p:txBody>
      </p:sp>
    </p:spTree>
    <p:extLst>
      <p:ext uri="{BB962C8B-B14F-4D97-AF65-F5344CB8AC3E}">
        <p14:creationId xmlns:p14="http://schemas.microsoft.com/office/powerpoint/2010/main" val="119103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01A7BA-436B-405C-8B5D-1A25856097A3}" type="datetimeFigureOut">
              <a:rPr lang="en-GB" smtClean="0"/>
              <a:t>06/06/2019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CEFD54-FD8D-48EF-9EF8-257E59A4BCF7}" type="slidenum">
              <a:rPr lang="en-GB" smtClean="0"/>
              <a:t>‹#›</a:t>
            </a:fld>
            <a:endParaRPr lang="en-GB" dirty="0"/>
          </a:p>
        </p:txBody>
      </p:sp>
    </p:spTree>
    <p:extLst>
      <p:ext uri="{BB962C8B-B14F-4D97-AF65-F5344CB8AC3E}">
        <p14:creationId xmlns:p14="http://schemas.microsoft.com/office/powerpoint/2010/main" val="3486352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01A7BA-436B-405C-8B5D-1A25856097A3}" type="datetimeFigureOut">
              <a:rPr lang="en-GB" smtClean="0"/>
              <a:t>06/06/2019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DCEFD54-FD8D-48EF-9EF8-257E59A4BCF7}" type="slidenum">
              <a:rPr lang="en-GB" smtClean="0"/>
              <a:t>‹#›</a:t>
            </a:fld>
            <a:endParaRPr lang="en-GB" dirty="0"/>
          </a:p>
        </p:txBody>
      </p:sp>
    </p:spTree>
    <p:extLst>
      <p:ext uri="{BB962C8B-B14F-4D97-AF65-F5344CB8AC3E}">
        <p14:creationId xmlns:p14="http://schemas.microsoft.com/office/powerpoint/2010/main" val="300496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01A7BA-436B-405C-8B5D-1A25856097A3}" type="datetimeFigureOut">
              <a:rPr lang="en-GB" smtClean="0"/>
              <a:t>06/06/2019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DCEFD54-FD8D-48EF-9EF8-257E59A4BCF7}" type="slidenum">
              <a:rPr lang="en-GB" smtClean="0"/>
              <a:t>‹#›</a:t>
            </a:fld>
            <a:endParaRPr lang="en-GB" dirty="0"/>
          </a:p>
        </p:txBody>
      </p:sp>
    </p:spTree>
    <p:extLst>
      <p:ext uri="{BB962C8B-B14F-4D97-AF65-F5344CB8AC3E}">
        <p14:creationId xmlns:p14="http://schemas.microsoft.com/office/powerpoint/2010/main" val="26588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1A7BA-436B-405C-8B5D-1A25856097A3}" type="datetimeFigureOut">
              <a:rPr lang="en-GB" smtClean="0"/>
              <a:t>06/06/2019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DCEFD54-FD8D-48EF-9EF8-257E59A4BCF7}" type="slidenum">
              <a:rPr lang="en-GB" smtClean="0"/>
              <a:t>‹#›</a:t>
            </a:fld>
            <a:endParaRPr lang="en-GB" dirty="0"/>
          </a:p>
        </p:txBody>
      </p:sp>
    </p:spTree>
    <p:extLst>
      <p:ext uri="{BB962C8B-B14F-4D97-AF65-F5344CB8AC3E}">
        <p14:creationId xmlns:p14="http://schemas.microsoft.com/office/powerpoint/2010/main" val="1450659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01A7BA-436B-405C-8B5D-1A25856097A3}" type="datetimeFigureOut">
              <a:rPr lang="en-GB" smtClean="0"/>
              <a:t>06/06/2019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CEFD54-FD8D-48EF-9EF8-257E59A4BCF7}" type="slidenum">
              <a:rPr lang="en-GB" smtClean="0"/>
              <a:t>‹#›</a:t>
            </a:fld>
            <a:endParaRPr lang="en-GB" dirty="0"/>
          </a:p>
        </p:txBody>
      </p:sp>
    </p:spTree>
    <p:extLst>
      <p:ext uri="{BB962C8B-B14F-4D97-AF65-F5344CB8AC3E}">
        <p14:creationId xmlns:p14="http://schemas.microsoft.com/office/powerpoint/2010/main" val="64725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01A7BA-436B-405C-8B5D-1A25856097A3}" type="datetimeFigureOut">
              <a:rPr lang="en-GB" smtClean="0"/>
              <a:t>06/06/2019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CEFD54-FD8D-48EF-9EF8-257E59A4BCF7}" type="slidenum">
              <a:rPr lang="en-GB" smtClean="0"/>
              <a:t>‹#›</a:t>
            </a:fld>
            <a:endParaRPr lang="en-GB" dirty="0"/>
          </a:p>
        </p:txBody>
      </p:sp>
    </p:spTree>
    <p:extLst>
      <p:ext uri="{BB962C8B-B14F-4D97-AF65-F5344CB8AC3E}">
        <p14:creationId xmlns:p14="http://schemas.microsoft.com/office/powerpoint/2010/main" val="156957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1A7BA-436B-405C-8B5D-1A25856097A3}" type="datetimeFigureOut">
              <a:rPr lang="en-GB" smtClean="0"/>
              <a:t>06/06/2019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EFD54-FD8D-48EF-9EF8-257E59A4BCF7}" type="slidenum">
              <a:rPr lang="en-GB" smtClean="0"/>
              <a:t>‹#›</a:t>
            </a:fld>
            <a:endParaRPr lang="en-GB" dirty="0"/>
          </a:p>
        </p:txBody>
      </p:sp>
    </p:spTree>
    <p:extLst>
      <p:ext uri="{BB962C8B-B14F-4D97-AF65-F5344CB8AC3E}">
        <p14:creationId xmlns:p14="http://schemas.microsoft.com/office/powerpoint/2010/main" val="3201231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uttonparentsforum.org.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GB" dirty="0"/>
            </a:br>
            <a:br>
              <a:rPr lang="en-GB" dirty="0"/>
            </a:br>
            <a:br>
              <a:rPr lang="en-GB" dirty="0"/>
            </a:br>
            <a:br>
              <a:rPr lang="en-GB" dirty="0"/>
            </a:br>
            <a:br>
              <a:rPr lang="en-GB" dirty="0"/>
            </a:br>
            <a:br>
              <a:rPr lang="en-GB" dirty="0"/>
            </a:br>
            <a:br>
              <a:rPr lang="en-GB" dirty="0"/>
            </a:br>
            <a:br>
              <a:rPr lang="en-GB" dirty="0"/>
            </a:br>
            <a:r>
              <a:rPr lang="en-GB" sz="4200" dirty="0"/>
              <a:t>SECONDARY SCHOOL PROCESS FOR CHILDREN WITH AN EDUCATIONAL, HEALTH AND CARE PLAN (EHC PLAN)</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8944927" y="439736"/>
            <a:ext cx="2684145" cy="820420"/>
          </a:xfrm>
          <a:prstGeom prst="rect">
            <a:avLst/>
          </a:prstGeom>
        </p:spPr>
      </p:pic>
      <p:pic>
        <p:nvPicPr>
          <p:cNvPr id="4" name="Picture 3">
            <a:extLst>
              <a:ext uri="{FF2B5EF4-FFF2-40B4-BE49-F238E27FC236}">
                <a16:creationId xmlns:a16="http://schemas.microsoft.com/office/drawing/2014/main" id="{7B8D9A66-4CF2-4FEB-8C27-BAD2B308233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8200" y="468630"/>
            <a:ext cx="923925" cy="831215"/>
          </a:xfrm>
          <a:prstGeom prst="rect">
            <a:avLst/>
          </a:prstGeom>
          <a:noFill/>
          <a:ln>
            <a:noFill/>
          </a:ln>
        </p:spPr>
      </p:pic>
      <p:pic>
        <p:nvPicPr>
          <p:cNvPr id="6" name="Picture 5">
            <a:extLst>
              <a:ext uri="{FF2B5EF4-FFF2-40B4-BE49-F238E27FC236}">
                <a16:creationId xmlns:a16="http://schemas.microsoft.com/office/drawing/2014/main" id="{EDB5E052-597E-49A8-A647-EBEE2616BCC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000625" y="365759"/>
            <a:ext cx="1123950" cy="1036955"/>
          </a:xfrm>
          <a:prstGeom prst="rect">
            <a:avLst/>
          </a:prstGeom>
          <a:noFill/>
          <a:ln>
            <a:noFill/>
          </a:ln>
        </p:spPr>
      </p:pic>
    </p:spTree>
    <p:extLst>
      <p:ext uri="{BB962C8B-B14F-4D97-AF65-F5344CB8AC3E}">
        <p14:creationId xmlns:p14="http://schemas.microsoft.com/office/powerpoint/2010/main" val="2810952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a:t>How do you decide on a school? </a:t>
            </a:r>
          </a:p>
        </p:txBody>
      </p:sp>
      <p:sp>
        <p:nvSpPr>
          <p:cNvPr id="3" name="Content Placeholder 2"/>
          <p:cNvSpPr>
            <a:spLocks noGrp="1"/>
          </p:cNvSpPr>
          <p:nvPr>
            <p:ph idx="1"/>
          </p:nvPr>
        </p:nvSpPr>
        <p:spPr/>
        <p:txBody>
          <a:bodyPr>
            <a:normAutofit/>
          </a:bodyPr>
          <a:lstStyle/>
          <a:p>
            <a:r>
              <a:rPr lang="en-GB" sz="2200" dirty="0" err="1"/>
              <a:t>Cognus</a:t>
            </a:r>
            <a:r>
              <a:rPr lang="en-GB" sz="2200" dirty="0"/>
              <a:t> SEND Team actively encourage parents to visit schools and to visit schools you may not have considered, but have been recommended to you, to get a full view of what the different schools can offer. </a:t>
            </a:r>
          </a:p>
          <a:p>
            <a:r>
              <a:rPr lang="en-GB" sz="2200" dirty="0"/>
              <a:t>Any final decision about your school preference should be informed by school visits.</a:t>
            </a:r>
          </a:p>
          <a:p>
            <a:r>
              <a:rPr lang="en-GB" sz="2200" dirty="0"/>
              <a:t>The aim of a visit is to get a general feel of the school, to see how your child will fit in, to find out more about how the school makes arrangements to meet the needs of pupils with SEND and how they seek to ensure that pupils can be fully involved in all aspects of school life. </a:t>
            </a:r>
          </a:p>
          <a:p>
            <a:r>
              <a:rPr lang="en-GB" sz="2200" dirty="0"/>
              <a:t>Don’t hesitate to ask questions to the schools on their provision. </a:t>
            </a:r>
          </a:p>
          <a:p>
            <a:r>
              <a:rPr lang="en-GB" sz="2200" dirty="0"/>
              <a:t>Sutton Local Offer have information around the secondary school transfer and information on different schools.  </a:t>
            </a:r>
          </a:p>
        </p:txBody>
      </p:sp>
    </p:spTree>
    <p:extLst>
      <p:ext uri="{BB962C8B-B14F-4D97-AF65-F5344CB8AC3E}">
        <p14:creationId xmlns:p14="http://schemas.microsoft.com/office/powerpoint/2010/main" val="1068768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28153"/>
            <a:ext cx="9144000" cy="1399430"/>
          </a:xfrm>
        </p:spPr>
        <p:txBody>
          <a:bodyPr>
            <a:normAutofit/>
          </a:bodyPr>
          <a:lstStyle/>
          <a:p>
            <a:pPr algn="l"/>
            <a:r>
              <a:rPr lang="en-GB" sz="2800" b="1" dirty="0"/>
              <a:t>When will you know which school will be named in your child’s EHC Plan?</a:t>
            </a:r>
          </a:p>
        </p:txBody>
      </p:sp>
      <p:sp>
        <p:nvSpPr>
          <p:cNvPr id="3" name="Subtitle 2"/>
          <p:cNvSpPr>
            <a:spLocks noGrp="1"/>
          </p:cNvSpPr>
          <p:nvPr>
            <p:ph type="subTitle" idx="1"/>
          </p:nvPr>
        </p:nvSpPr>
        <p:spPr>
          <a:xfrm>
            <a:off x="1524000" y="2472856"/>
            <a:ext cx="9144000" cy="2784944"/>
          </a:xfrm>
        </p:spPr>
        <p:txBody>
          <a:bodyPr>
            <a:normAutofit fontScale="92500" lnSpcReduction="20000"/>
          </a:bodyPr>
          <a:lstStyle/>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r>
              <a:rPr lang="en-GB" dirty="0"/>
              <a:t>The </a:t>
            </a:r>
            <a:r>
              <a:rPr lang="en-GB" dirty="0" err="1"/>
              <a:t>Cognus</a:t>
            </a:r>
            <a:r>
              <a:rPr lang="en-GB" dirty="0"/>
              <a:t> SEND Team work towards naming your child’s school by 15</a:t>
            </a:r>
            <a:r>
              <a:rPr lang="en-GB" baseline="30000" dirty="0"/>
              <a:t>th</a:t>
            </a:r>
            <a:r>
              <a:rPr lang="en-GB" dirty="0"/>
              <a:t> February 2019, in compliance with the SEND Code of practice, 2015. However we will be working with you and schools to have most decisions agreed by week beginning 18</a:t>
            </a:r>
            <a:r>
              <a:rPr lang="en-GB" baseline="30000" dirty="0"/>
              <a:t>th</a:t>
            </a:r>
            <a:r>
              <a:rPr lang="en-GB" dirty="0"/>
              <a:t> November 2019 </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r>
              <a:rPr lang="en-GB" dirty="0"/>
              <a:t>In a few rare cases the SEND Team may not be able to name a school but will identify the type of provision or an alternative school that would be most suitable. Your child’s case officer will contact you to discuss this.</a:t>
            </a:r>
          </a:p>
        </p:txBody>
      </p:sp>
    </p:spTree>
    <p:extLst>
      <p:ext uri="{BB962C8B-B14F-4D97-AF65-F5344CB8AC3E}">
        <p14:creationId xmlns:p14="http://schemas.microsoft.com/office/powerpoint/2010/main" val="3777665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2800" b="1" dirty="0"/>
              <a:t>What if you don’t agree with the named school in the Final EHC Plan?</a:t>
            </a:r>
          </a:p>
        </p:txBody>
      </p:sp>
      <p:sp>
        <p:nvSpPr>
          <p:cNvPr id="4" name="Content Placeholder 3"/>
          <p:cNvSpPr>
            <a:spLocks noGrp="1"/>
          </p:cNvSpPr>
          <p:nvPr>
            <p:ph idx="1"/>
          </p:nvPr>
        </p:nvSpPr>
        <p:spPr/>
        <p:txBody>
          <a:bodyPr/>
          <a:lstStyle/>
          <a:p>
            <a:endParaRPr lang="en-GB" dirty="0"/>
          </a:p>
          <a:p>
            <a:r>
              <a:rPr lang="en-GB" sz="2200" dirty="0"/>
              <a:t>If your parental preference has not been named and/or you disagree with the named school in your child’s EHC Plan you have a right to appeal to the Special Educational Needs and Disability Tribunal, or to seek formal mediation arrangements. </a:t>
            </a:r>
          </a:p>
          <a:p>
            <a:endParaRPr lang="en-GB" sz="2200" dirty="0"/>
          </a:p>
          <a:p>
            <a:r>
              <a:rPr lang="en-GB" sz="2200" dirty="0" err="1"/>
              <a:t>Cognus</a:t>
            </a:r>
            <a:r>
              <a:rPr lang="en-GB" sz="2200" dirty="0"/>
              <a:t> SEND Team will provide you with the information on the process for appealing once the Final EHC Plan has been issued. </a:t>
            </a:r>
          </a:p>
        </p:txBody>
      </p:sp>
    </p:spTree>
    <p:extLst>
      <p:ext uri="{BB962C8B-B14F-4D97-AF65-F5344CB8AC3E}">
        <p14:creationId xmlns:p14="http://schemas.microsoft.com/office/powerpoint/2010/main" val="2003953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84A35-30DC-4243-AFA0-89D2352B4661}"/>
              </a:ext>
            </a:extLst>
          </p:cNvPr>
          <p:cNvSpPr>
            <a:spLocks noGrp="1"/>
          </p:cNvSpPr>
          <p:nvPr>
            <p:ph type="title"/>
          </p:nvPr>
        </p:nvSpPr>
        <p:spPr/>
        <p:txBody>
          <a:bodyPr/>
          <a:lstStyle/>
          <a:p>
            <a:r>
              <a:rPr lang="en-GB" dirty="0"/>
              <a:t>To summarise</a:t>
            </a:r>
            <a:br>
              <a:rPr lang="en-GB" dirty="0"/>
            </a:br>
            <a:r>
              <a:rPr lang="en-GB" dirty="0"/>
              <a:t>The timetable for September 2020 transfers</a:t>
            </a:r>
          </a:p>
        </p:txBody>
      </p:sp>
      <p:sp>
        <p:nvSpPr>
          <p:cNvPr id="3" name="Content Placeholder 2">
            <a:extLst>
              <a:ext uri="{FF2B5EF4-FFF2-40B4-BE49-F238E27FC236}">
                <a16:creationId xmlns:a16="http://schemas.microsoft.com/office/drawing/2014/main" id="{CE8D925F-45D8-40DA-BA52-93DA5EB9FE66}"/>
              </a:ext>
            </a:extLst>
          </p:cNvPr>
          <p:cNvSpPr>
            <a:spLocks noGrp="1"/>
          </p:cNvSpPr>
          <p:nvPr>
            <p:ph idx="1"/>
          </p:nvPr>
        </p:nvSpPr>
        <p:spPr>
          <a:xfrm>
            <a:off x="838200" y="1783680"/>
            <a:ext cx="10515600" cy="4351338"/>
          </a:xfrm>
        </p:spPr>
        <p:txBody>
          <a:bodyPr>
            <a:normAutofit fontScale="85000" lnSpcReduction="10000"/>
          </a:bodyPr>
          <a:lstStyle/>
          <a:p>
            <a:r>
              <a:rPr lang="en-GB" dirty="0"/>
              <a:t>All offers of places needs to be complete by a statutory date of 15</a:t>
            </a:r>
            <a:r>
              <a:rPr lang="en-GB" baseline="30000" dirty="0"/>
              <a:t>th</a:t>
            </a:r>
            <a:r>
              <a:rPr lang="en-GB" dirty="0"/>
              <a:t> Feb 2020</a:t>
            </a:r>
          </a:p>
          <a:p>
            <a:r>
              <a:rPr lang="en-GB" dirty="0"/>
              <a:t>Briefings for parents – week beginning 29</a:t>
            </a:r>
            <a:r>
              <a:rPr lang="en-GB" baseline="30000" dirty="0"/>
              <a:t>th</a:t>
            </a:r>
            <a:r>
              <a:rPr lang="en-GB" dirty="0"/>
              <a:t> April</a:t>
            </a:r>
          </a:p>
          <a:p>
            <a:r>
              <a:rPr lang="en-GB" dirty="0"/>
              <a:t>All Y5 annual reviews completed – week beginning 24</a:t>
            </a:r>
            <a:r>
              <a:rPr lang="en-GB" baseline="30000" dirty="0"/>
              <a:t>th</a:t>
            </a:r>
            <a:r>
              <a:rPr lang="en-GB" dirty="0"/>
              <a:t> June</a:t>
            </a:r>
          </a:p>
          <a:p>
            <a:r>
              <a:rPr lang="en-GB" dirty="0"/>
              <a:t>1</a:t>
            </a:r>
            <a:r>
              <a:rPr lang="en-GB" baseline="30000" dirty="0"/>
              <a:t>st</a:t>
            </a:r>
            <a:r>
              <a:rPr lang="en-GB" dirty="0"/>
              <a:t> Panel consideration of parental preferences – week beginning 1</a:t>
            </a:r>
            <a:r>
              <a:rPr lang="en-GB" baseline="30000" dirty="0"/>
              <a:t>st</a:t>
            </a:r>
            <a:r>
              <a:rPr lang="en-GB" dirty="0"/>
              <a:t> July</a:t>
            </a:r>
          </a:p>
          <a:p>
            <a:r>
              <a:rPr lang="en-GB" dirty="0"/>
              <a:t>Application for special school places made – week beginning 8</a:t>
            </a:r>
            <a:r>
              <a:rPr lang="en-GB" baseline="30000" dirty="0"/>
              <a:t>th</a:t>
            </a:r>
            <a:r>
              <a:rPr lang="en-GB" dirty="0"/>
              <a:t> July</a:t>
            </a:r>
          </a:p>
          <a:p>
            <a:r>
              <a:rPr lang="en-GB" dirty="0"/>
              <a:t>Application for resource base – week beginning 9</a:t>
            </a:r>
            <a:r>
              <a:rPr lang="en-GB" baseline="30000" dirty="0"/>
              <a:t>th</a:t>
            </a:r>
            <a:r>
              <a:rPr lang="en-GB" dirty="0"/>
              <a:t> September</a:t>
            </a:r>
          </a:p>
          <a:p>
            <a:r>
              <a:rPr lang="en-GB" dirty="0"/>
              <a:t>2</a:t>
            </a:r>
            <a:r>
              <a:rPr lang="en-GB" baseline="30000" dirty="0"/>
              <a:t>nd</a:t>
            </a:r>
            <a:r>
              <a:rPr lang="en-GB" dirty="0"/>
              <a:t> Panel consideration of parental preferences – week beginning 7</a:t>
            </a:r>
            <a:r>
              <a:rPr lang="en-GB" baseline="30000" dirty="0"/>
              <a:t>th</a:t>
            </a:r>
            <a:r>
              <a:rPr lang="en-GB" dirty="0"/>
              <a:t> October</a:t>
            </a:r>
          </a:p>
          <a:p>
            <a:r>
              <a:rPr lang="en-GB" dirty="0"/>
              <a:t>Final Panel to confirm all offers – week beginning 11</a:t>
            </a:r>
            <a:r>
              <a:rPr lang="en-GB" baseline="30000" dirty="0"/>
              <a:t>th</a:t>
            </a:r>
            <a:r>
              <a:rPr lang="en-GB" dirty="0"/>
              <a:t> November</a:t>
            </a:r>
          </a:p>
          <a:p>
            <a:r>
              <a:rPr lang="en-GB" dirty="0"/>
              <a:t>Offers to be confirmed to parents/carers – week beginning 18</a:t>
            </a:r>
            <a:r>
              <a:rPr lang="en-GB" baseline="30000" dirty="0"/>
              <a:t>th</a:t>
            </a:r>
            <a:r>
              <a:rPr lang="en-GB" dirty="0"/>
              <a:t> November</a:t>
            </a:r>
          </a:p>
          <a:p>
            <a:r>
              <a:rPr lang="en-GB" dirty="0"/>
              <a:t>Final EHC plans to be issued – week beginning 5</a:t>
            </a:r>
            <a:r>
              <a:rPr lang="en-GB" baseline="30000" dirty="0"/>
              <a:t>th</a:t>
            </a:r>
            <a:r>
              <a:rPr lang="en-GB" dirty="0"/>
              <a:t> December     </a:t>
            </a:r>
          </a:p>
        </p:txBody>
      </p:sp>
    </p:spTree>
    <p:extLst>
      <p:ext uri="{BB962C8B-B14F-4D97-AF65-F5344CB8AC3E}">
        <p14:creationId xmlns:p14="http://schemas.microsoft.com/office/powerpoint/2010/main" val="3365762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2800" b="1" dirty="0"/>
              <a:t>Who/what can help support you through this process and any other SEND process?</a:t>
            </a:r>
          </a:p>
        </p:txBody>
      </p:sp>
      <p:sp>
        <p:nvSpPr>
          <p:cNvPr id="5" name="Content Placeholder 4"/>
          <p:cNvSpPr>
            <a:spLocks noGrp="1"/>
          </p:cNvSpPr>
          <p:nvPr>
            <p:ph idx="1"/>
          </p:nvPr>
        </p:nvSpPr>
        <p:spPr/>
        <p:txBody>
          <a:bodyPr/>
          <a:lstStyle/>
          <a:p>
            <a:endParaRPr lang="en-GB" dirty="0"/>
          </a:p>
          <a:p>
            <a:r>
              <a:rPr lang="en-GB" sz="2200" dirty="0"/>
              <a:t>Your child’s allocated SEND case officer will be available to talk to you throughout the process and will be able to provide you with all the relevant information you require. </a:t>
            </a:r>
          </a:p>
          <a:p>
            <a:endParaRPr lang="en-GB" sz="2200" dirty="0"/>
          </a:p>
          <a:p>
            <a:r>
              <a:rPr lang="en-GB" sz="2200" dirty="0"/>
              <a:t>You will be able to find information on Sutton Local Offer Website: www.sutton.gov.uk/info/200611/suttons_local_offer</a:t>
            </a:r>
          </a:p>
          <a:p>
            <a:endParaRPr lang="en-GB" sz="2200" dirty="0"/>
          </a:p>
          <a:p>
            <a:r>
              <a:rPr lang="en-GB" sz="2200" dirty="0"/>
              <a:t>If you feel you require independent </a:t>
            </a:r>
            <a:r>
              <a:rPr lang="en-GB" sz="2200"/>
              <a:t>&amp; impartial </a:t>
            </a:r>
            <a:r>
              <a:rPr lang="en-GB" sz="2200" dirty="0"/>
              <a:t>support there are a number of parent support groups who would be happy to assist you.</a:t>
            </a:r>
          </a:p>
        </p:txBody>
      </p:sp>
    </p:spTree>
    <p:extLst>
      <p:ext uri="{BB962C8B-B14F-4D97-AF65-F5344CB8AC3E}">
        <p14:creationId xmlns:p14="http://schemas.microsoft.com/office/powerpoint/2010/main" val="3482658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sz="2800" b="1" dirty="0"/>
              <a:t>Sutton Parents Forum</a:t>
            </a:r>
          </a:p>
        </p:txBody>
      </p:sp>
      <p:sp>
        <p:nvSpPr>
          <p:cNvPr id="6" name="Content Placeholder 5"/>
          <p:cNvSpPr>
            <a:spLocks noGrp="1"/>
          </p:cNvSpPr>
          <p:nvPr>
            <p:ph idx="1"/>
          </p:nvPr>
        </p:nvSpPr>
        <p:spPr/>
        <p:txBody>
          <a:bodyPr/>
          <a:lstStyle/>
          <a:p>
            <a:endParaRPr lang="en-GB" dirty="0">
              <a:hlinkClick r:id="rId2"/>
            </a:endParaRPr>
          </a:p>
          <a:p>
            <a:r>
              <a:rPr lang="en-GB" sz="2200" dirty="0">
                <a:hlinkClick r:id="rId2"/>
              </a:rPr>
              <a:t>www.suttonparentsforum.org.uk</a:t>
            </a:r>
            <a:endParaRPr lang="en-GB" sz="2200" dirty="0"/>
          </a:p>
          <a:p>
            <a:endParaRPr lang="en-GB" sz="2200" dirty="0"/>
          </a:p>
          <a:p>
            <a:r>
              <a:rPr lang="en-GB" sz="2200" dirty="0"/>
              <a:t>07557 760 328</a:t>
            </a:r>
          </a:p>
          <a:p>
            <a:endParaRPr lang="en-GB" sz="2200" dirty="0"/>
          </a:p>
          <a:p>
            <a:r>
              <a:rPr lang="en-GB" sz="2200" dirty="0"/>
              <a:t>Sutton Parents Forum, 8 Stanley Park Road, Wallington, Surrey, SM6 0EU</a:t>
            </a:r>
          </a:p>
          <a:p>
            <a:endParaRPr lang="en-GB" dirty="0"/>
          </a:p>
          <a:p>
            <a:endParaRPr lang="en-GB" dirty="0"/>
          </a:p>
        </p:txBody>
      </p:sp>
    </p:spTree>
    <p:extLst>
      <p:ext uri="{BB962C8B-B14F-4D97-AF65-F5344CB8AC3E}">
        <p14:creationId xmlns:p14="http://schemas.microsoft.com/office/powerpoint/2010/main" val="2121691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2800" b="1" dirty="0"/>
              <a:t>GLOBAL MEDIATION</a:t>
            </a:r>
          </a:p>
        </p:txBody>
      </p:sp>
      <p:sp>
        <p:nvSpPr>
          <p:cNvPr id="6" name="Content Placeholder 5"/>
          <p:cNvSpPr>
            <a:spLocks noGrp="1"/>
          </p:cNvSpPr>
          <p:nvPr>
            <p:ph idx="1"/>
          </p:nvPr>
        </p:nvSpPr>
        <p:spPr/>
        <p:txBody>
          <a:bodyPr/>
          <a:lstStyle/>
          <a:p>
            <a:endParaRPr lang="en-GB" dirty="0"/>
          </a:p>
          <a:p>
            <a:r>
              <a:rPr lang="en-GB" sz="2200" dirty="0"/>
              <a:t>020 8441 1355</a:t>
            </a:r>
          </a:p>
          <a:p>
            <a:r>
              <a:rPr lang="en-GB" sz="2200" dirty="0"/>
              <a:t>www.globalmediation.co.uk</a:t>
            </a:r>
          </a:p>
        </p:txBody>
      </p:sp>
    </p:spTree>
    <p:extLst>
      <p:ext uri="{BB962C8B-B14F-4D97-AF65-F5344CB8AC3E}">
        <p14:creationId xmlns:p14="http://schemas.microsoft.com/office/powerpoint/2010/main" val="512374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Sutton Information and Advice Service</a:t>
            </a:r>
          </a:p>
        </p:txBody>
      </p:sp>
      <p:sp>
        <p:nvSpPr>
          <p:cNvPr id="3" name="Content Placeholder 2"/>
          <p:cNvSpPr>
            <a:spLocks noGrp="1"/>
          </p:cNvSpPr>
          <p:nvPr>
            <p:ph idx="1"/>
          </p:nvPr>
        </p:nvSpPr>
        <p:spPr/>
        <p:txBody>
          <a:bodyPr/>
          <a:lstStyle/>
          <a:p>
            <a:endParaRPr lang="en-GB" dirty="0"/>
          </a:p>
          <a:p>
            <a:endParaRPr lang="en-GB" dirty="0"/>
          </a:p>
          <a:p>
            <a:endParaRPr lang="en-GB" sz="2200" dirty="0"/>
          </a:p>
          <a:p>
            <a:r>
              <a:rPr lang="en-GB" sz="2200" dirty="0"/>
              <a:t>02087704541</a:t>
            </a:r>
          </a:p>
          <a:p>
            <a:r>
              <a:rPr lang="en-GB" sz="2200" dirty="0"/>
              <a:t>spps@cognus.gov.uk</a:t>
            </a:r>
          </a:p>
          <a:p>
            <a:r>
              <a:rPr lang="en-GB" sz="2200" dirty="0"/>
              <a:t>They will be able to support and </a:t>
            </a:r>
            <a:r>
              <a:rPr lang="en-GB" sz="2200"/>
              <a:t>provide impartial </a:t>
            </a:r>
            <a:r>
              <a:rPr lang="en-GB" sz="2200" dirty="0"/>
              <a:t>advice to parents. </a:t>
            </a:r>
          </a:p>
        </p:txBody>
      </p:sp>
    </p:spTree>
    <p:extLst>
      <p:ext uri="{BB962C8B-B14F-4D97-AF65-F5344CB8AC3E}">
        <p14:creationId xmlns:p14="http://schemas.microsoft.com/office/powerpoint/2010/main" val="177508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a:t>The process of secondary school transfer for pupils with an EHC Plan is different to those children who don’t have an EHC Plan. </a:t>
            </a:r>
          </a:p>
        </p:txBody>
      </p:sp>
      <p:sp>
        <p:nvSpPr>
          <p:cNvPr id="3" name="Content Placeholder 2"/>
          <p:cNvSpPr>
            <a:spLocks noGrp="1"/>
          </p:cNvSpPr>
          <p:nvPr>
            <p:ph idx="1"/>
          </p:nvPr>
        </p:nvSpPr>
        <p:spPr/>
        <p:txBody>
          <a:bodyPr>
            <a:normAutofit fontScale="92500"/>
          </a:bodyPr>
          <a:lstStyle/>
          <a:p>
            <a:r>
              <a:rPr lang="en-GB" sz="2400" dirty="0"/>
              <a:t>Children who have an EHC Plan, the secondary school transfer process is managed directly by </a:t>
            </a:r>
            <a:r>
              <a:rPr lang="en-GB" sz="2400" dirty="0" err="1"/>
              <a:t>Cognus</a:t>
            </a:r>
            <a:r>
              <a:rPr lang="en-GB" sz="2400" dirty="0"/>
              <a:t> and its Special Educational Needs and Disability Service (SEND Team) rather than by the Mainstream Admissions Service. </a:t>
            </a:r>
          </a:p>
          <a:p>
            <a:r>
              <a:rPr lang="en-GB" sz="2400" dirty="0" err="1"/>
              <a:t>Cognus</a:t>
            </a:r>
            <a:r>
              <a:rPr lang="en-GB" sz="2400" dirty="0"/>
              <a:t> SEND Team are responsible for applying for secondary schools and naming a secondary school in the Final EHC Plan. </a:t>
            </a:r>
          </a:p>
          <a:p>
            <a:r>
              <a:rPr lang="en-GB" sz="2400" dirty="0"/>
              <a:t>Parents are able to express a preference for a secondary school via the </a:t>
            </a:r>
            <a:r>
              <a:rPr lang="en-GB" sz="2400" dirty="0" err="1"/>
              <a:t>Cognus</a:t>
            </a:r>
            <a:r>
              <a:rPr lang="en-GB" sz="2400" dirty="0"/>
              <a:t> SEND Team. </a:t>
            </a:r>
          </a:p>
          <a:p>
            <a:r>
              <a:rPr lang="en-GB" sz="2400" dirty="0"/>
              <a:t>In general terms the LA must agree with parent’s preference providing that: </a:t>
            </a:r>
          </a:p>
          <a:p>
            <a:pPr lvl="1"/>
            <a:r>
              <a:rPr lang="en-GB" dirty="0"/>
              <a:t>The school is suitable for your child’s age, ability and special educational needs </a:t>
            </a:r>
          </a:p>
          <a:p>
            <a:pPr lvl="1"/>
            <a:r>
              <a:rPr lang="en-GB" dirty="0"/>
              <a:t>Placing your child at the school will not affect the education of others at the school </a:t>
            </a:r>
          </a:p>
          <a:p>
            <a:pPr lvl="1"/>
            <a:r>
              <a:rPr lang="en-GB" dirty="0"/>
              <a:t>Placing the child at the school is an efficient use of public funding available to support Sutton pupils with SEND.</a:t>
            </a:r>
          </a:p>
        </p:txBody>
      </p:sp>
    </p:spTree>
    <p:extLst>
      <p:ext uri="{BB962C8B-B14F-4D97-AF65-F5344CB8AC3E}">
        <p14:creationId xmlns:p14="http://schemas.microsoft.com/office/powerpoint/2010/main" val="1565140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87648"/>
            <a:ext cx="6096000" cy="369332"/>
          </a:xfrm>
          <a:prstGeom prst="rect">
            <a:avLst/>
          </a:prstGeom>
        </p:spPr>
        <p:txBody>
          <a:bodyPr>
            <a:spAutoFit/>
          </a:bodyPr>
          <a:lstStyle/>
          <a:p>
            <a:endParaRPr lang="en-GB" dirty="0"/>
          </a:p>
        </p:txBody>
      </p:sp>
      <p:sp>
        <p:nvSpPr>
          <p:cNvPr id="3" name="Rectangle 2"/>
          <p:cNvSpPr/>
          <p:nvPr/>
        </p:nvSpPr>
        <p:spPr>
          <a:xfrm>
            <a:off x="747423" y="3608127"/>
            <a:ext cx="11036410" cy="438582"/>
          </a:xfrm>
          <a:prstGeom prst="rect">
            <a:avLst/>
          </a:prstGeom>
        </p:spPr>
        <p:txBody>
          <a:bodyPr wrap="square" anchor="ctr" anchorCtr="1">
            <a:spAutoFit/>
          </a:bodyPr>
          <a:lstStyle/>
          <a:p>
            <a:pPr>
              <a:lnSpc>
                <a:spcPct val="107000"/>
              </a:lnSpc>
              <a:spcAft>
                <a:spcPts val="800"/>
              </a:spcAft>
            </a:pPr>
            <a:endParaRPr lang="en-GB" sz="2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itle 10"/>
          <p:cNvSpPr>
            <a:spLocks noGrp="1"/>
          </p:cNvSpPr>
          <p:nvPr>
            <p:ph type="title"/>
          </p:nvPr>
        </p:nvSpPr>
        <p:spPr/>
        <p:txBody>
          <a:bodyPr>
            <a:normAutofit fontScale="90000"/>
          </a:bodyPr>
          <a:lstStyle/>
          <a:p>
            <a:br>
              <a:rPr lang="en-GB" sz="2800" b="1" dirty="0"/>
            </a:br>
            <a:r>
              <a:rPr lang="en-GB" sz="3100" b="1" dirty="0"/>
              <a:t>There are different options for secondary school placements for children with EHC Plans: </a:t>
            </a:r>
            <a:br>
              <a:rPr lang="en-GB" sz="2800" dirty="0"/>
            </a:br>
            <a:endParaRPr lang="en-GB" sz="2800" dirty="0"/>
          </a:p>
        </p:txBody>
      </p:sp>
      <p:sp>
        <p:nvSpPr>
          <p:cNvPr id="12" name="Content Placeholder 11"/>
          <p:cNvSpPr>
            <a:spLocks noGrp="1"/>
          </p:cNvSpPr>
          <p:nvPr>
            <p:ph idx="1"/>
          </p:nvPr>
        </p:nvSpPr>
        <p:spPr/>
        <p:txBody>
          <a:bodyPr/>
          <a:lstStyle/>
          <a:p>
            <a:pPr lvl="1"/>
            <a:endParaRPr lang="en-GB" b="1" dirty="0"/>
          </a:p>
          <a:p>
            <a:pPr lvl="1"/>
            <a:r>
              <a:rPr lang="en-GB" sz="2200" b="1" dirty="0"/>
              <a:t>Maintained mainstream secondary/academies</a:t>
            </a:r>
          </a:p>
          <a:p>
            <a:pPr lvl="1"/>
            <a:endParaRPr lang="en-GB" sz="2200" dirty="0"/>
          </a:p>
          <a:p>
            <a:pPr lvl="1"/>
            <a:r>
              <a:rPr lang="en-GB" sz="2200" b="1" dirty="0"/>
              <a:t>Maintained special schools/academies (including specialist maintained/academy bases within mainstream or academy schools).</a:t>
            </a:r>
          </a:p>
          <a:p>
            <a:pPr lvl="1"/>
            <a:endParaRPr lang="en-GB" sz="2200" dirty="0"/>
          </a:p>
          <a:p>
            <a:pPr lvl="1"/>
            <a:r>
              <a:rPr lang="en-GB" sz="2200" b="1" dirty="0"/>
              <a:t>Independent and Non Maintained special schools. </a:t>
            </a:r>
            <a:endParaRPr lang="en-GB" sz="2200" dirty="0"/>
          </a:p>
          <a:p>
            <a:endParaRPr lang="en-GB" dirty="0"/>
          </a:p>
        </p:txBody>
      </p:sp>
    </p:spTree>
    <p:extLst>
      <p:ext uri="{BB962C8B-B14F-4D97-AF65-F5344CB8AC3E}">
        <p14:creationId xmlns:p14="http://schemas.microsoft.com/office/powerpoint/2010/main" val="3679414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2800" b="1" dirty="0">
                <a:effectLst>
                  <a:outerShdw blurRad="38100" dist="38100" dir="2700000" algn="tl">
                    <a:srgbClr val="000000">
                      <a:alpha val="43137"/>
                    </a:srgbClr>
                  </a:outerShdw>
                </a:effectLst>
              </a:rPr>
              <a:t>Mainstream/Academy schools: </a:t>
            </a:r>
            <a:endParaRPr lang="en-GB" sz="2800" dirty="0">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lstStyle/>
          <a:p>
            <a:endParaRPr lang="en-GB" dirty="0"/>
          </a:p>
          <a:p>
            <a:r>
              <a:rPr lang="en-GB" sz="2200" dirty="0"/>
              <a:t>These schools are funded directly by public resources.</a:t>
            </a:r>
          </a:p>
          <a:p>
            <a:endParaRPr lang="en-GB" sz="2200" dirty="0"/>
          </a:p>
          <a:p>
            <a:r>
              <a:rPr lang="en-GB" sz="2200" dirty="0"/>
              <a:t>If you decide you would like your child to attend a mainstream school, the SEND team must support your choice as long as their attendance will not adversely affect the efficient education of others. </a:t>
            </a:r>
          </a:p>
          <a:p>
            <a:r>
              <a:rPr lang="en-GB" sz="2200" dirty="0"/>
              <a:t>Children who are placed in mainstream schools are provided with additional support written within their EHC Plan. </a:t>
            </a:r>
          </a:p>
          <a:p>
            <a:endParaRPr lang="en-GB" dirty="0"/>
          </a:p>
        </p:txBody>
      </p:sp>
    </p:spTree>
    <p:extLst>
      <p:ext uri="{BB962C8B-B14F-4D97-AF65-F5344CB8AC3E}">
        <p14:creationId xmlns:p14="http://schemas.microsoft.com/office/powerpoint/2010/main" val="2457994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60110"/>
            <a:ext cx="6096000" cy="375552"/>
          </a:xfrm>
          <a:prstGeom prst="rect">
            <a:avLst/>
          </a:prstGeom>
        </p:spPr>
        <p:txBody>
          <a:bodyPr>
            <a:spAutoFit/>
          </a:bodyPr>
          <a:lstStyle/>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GB" sz="2800" b="1" dirty="0">
                <a:effectLst>
                  <a:outerShdw blurRad="38100" dist="38100" dir="2700000" algn="tl">
                    <a:srgbClr val="000000">
                      <a:alpha val="43137"/>
                    </a:srgbClr>
                  </a:outerShdw>
                </a:effectLst>
              </a:rPr>
              <a:t>Maintained Special Schools/special academies: </a:t>
            </a:r>
            <a:endParaRPr lang="en-GB" sz="2800"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normAutofit/>
          </a:bodyPr>
          <a:lstStyle/>
          <a:p>
            <a:r>
              <a:rPr lang="en-GB" sz="2200" dirty="0"/>
              <a:t>These schools include bases which are attached to mainstream schools. </a:t>
            </a:r>
          </a:p>
          <a:p>
            <a:r>
              <a:rPr lang="en-GB" sz="2200" dirty="0"/>
              <a:t>A level of additional support is not usually specified in the EHC Plan as the resources allocated are already delegated by the Local Authority to the specialist provisions, which offer small classes, with a high </a:t>
            </a:r>
            <a:r>
              <a:rPr lang="en-GB" sz="2200"/>
              <a:t>pupil/adult ratio.</a:t>
            </a:r>
            <a:endParaRPr lang="en-GB" sz="2200" dirty="0"/>
          </a:p>
          <a:p>
            <a:r>
              <a:rPr lang="en-GB" sz="2200" dirty="0"/>
              <a:t>These schools cater for children with more complex needs which require a specialist curriculum and more intense access to additional specialist support.</a:t>
            </a:r>
          </a:p>
          <a:p>
            <a:r>
              <a:rPr lang="en-GB" sz="2200" dirty="0"/>
              <a:t>Similar to other LA’s, Sutton will want to consider placement within the borough’s own special schools before considering schools in other areas or in the independent sector. If your preference is for a maintained or academy special school in another LA, the SEND Team will consult with both the school and LA about possible placement but transport would be parental responsibility if there is a Sutton alternative closer to the family home. </a:t>
            </a:r>
          </a:p>
          <a:p>
            <a:endParaRPr lang="en-GB" dirty="0"/>
          </a:p>
        </p:txBody>
      </p:sp>
    </p:spTree>
    <p:extLst>
      <p:ext uri="{BB962C8B-B14F-4D97-AF65-F5344CB8AC3E}">
        <p14:creationId xmlns:p14="http://schemas.microsoft.com/office/powerpoint/2010/main" val="96481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b="1" dirty="0">
                <a:effectLst>
                  <a:outerShdw blurRad="38100" dist="38100" dir="2700000" algn="tl">
                    <a:srgbClr val="000000">
                      <a:alpha val="43137"/>
                    </a:srgbClr>
                  </a:outerShdw>
                </a:effectLst>
              </a:rPr>
              <a:t>Independent and Non Maintained Special Schools: </a:t>
            </a:r>
            <a:endParaRPr lang="en-GB" sz="2800"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lstStyle/>
          <a:p>
            <a:endParaRPr lang="en-GB" sz="2200" dirty="0"/>
          </a:p>
          <a:p>
            <a:r>
              <a:rPr lang="en-GB" sz="2200" dirty="0"/>
              <a:t>These schools are not publicly funded so they charge for places. </a:t>
            </a:r>
          </a:p>
          <a:p>
            <a:r>
              <a:rPr lang="en-GB" sz="2200" dirty="0"/>
              <a:t>The cost for a place can be much higher than supporting a pupil in a local maintained special school or academy.</a:t>
            </a:r>
          </a:p>
          <a:p>
            <a:r>
              <a:rPr lang="en-GB" sz="2200" dirty="0" err="1"/>
              <a:t>Cognus</a:t>
            </a:r>
            <a:r>
              <a:rPr lang="en-GB" sz="2200" dirty="0"/>
              <a:t> SEND Team will only consider an independent school if we are satisfied that no local maintained/academy mainstream or special school can meet needs. </a:t>
            </a:r>
            <a:endParaRPr lang="en-GB" dirty="0"/>
          </a:p>
        </p:txBody>
      </p:sp>
    </p:spTree>
    <p:extLst>
      <p:ext uri="{BB962C8B-B14F-4D97-AF65-F5344CB8AC3E}">
        <p14:creationId xmlns:p14="http://schemas.microsoft.com/office/powerpoint/2010/main" val="63856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a:t>Year 5 annual reviews</a:t>
            </a:r>
          </a:p>
        </p:txBody>
      </p:sp>
      <p:sp>
        <p:nvSpPr>
          <p:cNvPr id="3" name="Content Placeholder 2"/>
          <p:cNvSpPr>
            <a:spLocks noGrp="1"/>
          </p:cNvSpPr>
          <p:nvPr>
            <p:ph idx="1"/>
          </p:nvPr>
        </p:nvSpPr>
        <p:spPr>
          <a:xfrm>
            <a:off x="707010" y="1357460"/>
            <a:ext cx="10646790" cy="4819503"/>
          </a:xfrm>
        </p:spPr>
        <p:txBody>
          <a:bodyPr>
            <a:noAutofit/>
          </a:bodyPr>
          <a:lstStyle/>
          <a:p>
            <a:endParaRPr lang="en-GB" sz="1100" dirty="0"/>
          </a:p>
          <a:p>
            <a:r>
              <a:rPr lang="en-GB" sz="2200" dirty="0"/>
              <a:t>The review of your child’s EHC plan should be held by your child’s school during the summer term of Year 5 to allow sufficient time to consider and agree the most appropriate setting and support required for a successful transfer to secondary school. </a:t>
            </a:r>
          </a:p>
          <a:p>
            <a:r>
              <a:rPr lang="en-GB" sz="2200" dirty="0"/>
              <a:t>Discussions should take account of your views, your child’s views as well as those from school staff and key professionals. Key areas to discuss should be: </a:t>
            </a:r>
          </a:p>
          <a:p>
            <a:pPr lvl="1"/>
            <a:r>
              <a:rPr lang="en-GB" sz="2200" dirty="0"/>
              <a:t>Can your child’s needs to be managed in a mainstream school but with adjustments to the nature and type of support to meet expectations within a secondary setting?</a:t>
            </a:r>
          </a:p>
          <a:p>
            <a:pPr lvl="1"/>
            <a:r>
              <a:rPr lang="en-GB" sz="2200" dirty="0"/>
              <a:t>Would your child’s needs be best met in a special school or a Base setting? </a:t>
            </a:r>
          </a:p>
          <a:p>
            <a:r>
              <a:rPr lang="en-GB" sz="2200" dirty="0"/>
              <a:t>Recommendations from the annual review will inform the Year 5 SEN Panel consideration</a:t>
            </a:r>
          </a:p>
        </p:txBody>
      </p:sp>
    </p:spTree>
    <p:extLst>
      <p:ext uri="{BB962C8B-B14F-4D97-AF65-F5344CB8AC3E}">
        <p14:creationId xmlns:p14="http://schemas.microsoft.com/office/powerpoint/2010/main" val="1331662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2800" b="1" dirty="0"/>
              <a:t>Year 5 SEN panels</a:t>
            </a:r>
          </a:p>
        </p:txBody>
      </p:sp>
      <p:sp>
        <p:nvSpPr>
          <p:cNvPr id="5" name="Content Placeholder 4"/>
          <p:cNvSpPr>
            <a:spLocks noGrp="1"/>
          </p:cNvSpPr>
          <p:nvPr>
            <p:ph idx="1"/>
          </p:nvPr>
        </p:nvSpPr>
        <p:spPr/>
        <p:txBody>
          <a:bodyPr>
            <a:normAutofit/>
          </a:bodyPr>
          <a:lstStyle/>
          <a:p>
            <a:r>
              <a:rPr lang="en-GB" sz="2400" dirty="0"/>
              <a:t>In the summer and autumn terms </a:t>
            </a:r>
            <a:r>
              <a:rPr lang="en-GB" sz="2400" dirty="0" err="1"/>
              <a:t>Cognus</a:t>
            </a:r>
            <a:r>
              <a:rPr lang="en-GB" sz="2400" dirty="0"/>
              <a:t> SEND services will hold two year 5 panels to discuss all year 5 children who have EHC Plans. </a:t>
            </a:r>
          </a:p>
          <a:p>
            <a:r>
              <a:rPr lang="en-GB" sz="2400" dirty="0"/>
              <a:t>The panels are made up of multi-professionals e.g. head teachers of special schools, Senior Educational Psychologists and senior members of the SEND Team.</a:t>
            </a:r>
          </a:p>
          <a:p>
            <a:r>
              <a:rPr lang="en-GB" sz="2400" dirty="0"/>
              <a:t>The panel members carefully read all the children’s cases and based on the children’s needs will recommend to you a secondary school to be consulted. </a:t>
            </a:r>
          </a:p>
          <a:p>
            <a:r>
              <a:rPr lang="en-GB" sz="2400" dirty="0"/>
              <a:t>Following the year 5 panels your child’s allocated case officer will contact you regarding a consultation to the recommended secondary school and you will receive a copy of any consultation letters to keep you fully informed.</a:t>
            </a:r>
          </a:p>
          <a:p>
            <a:pPr marL="0" indent="0">
              <a:buNone/>
            </a:pPr>
            <a:endParaRPr lang="en-GB" dirty="0"/>
          </a:p>
        </p:txBody>
      </p:sp>
    </p:spTree>
    <p:extLst>
      <p:ext uri="{BB962C8B-B14F-4D97-AF65-F5344CB8AC3E}">
        <p14:creationId xmlns:p14="http://schemas.microsoft.com/office/powerpoint/2010/main" val="445335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a:t>When do parents submit their parental preferences formally?</a:t>
            </a:r>
          </a:p>
        </p:txBody>
      </p:sp>
      <p:sp>
        <p:nvSpPr>
          <p:cNvPr id="3" name="Content Placeholder 2"/>
          <p:cNvSpPr>
            <a:spLocks noGrp="1"/>
          </p:cNvSpPr>
          <p:nvPr>
            <p:ph idx="1"/>
          </p:nvPr>
        </p:nvSpPr>
        <p:spPr/>
        <p:txBody>
          <a:bodyPr>
            <a:normAutofit/>
          </a:bodyPr>
          <a:lstStyle/>
          <a:p>
            <a:r>
              <a:rPr lang="en-GB" sz="2200" dirty="0"/>
              <a:t>In summer term 2019, your child’s school will invite you to a meeting to fill in a transition to secondary school (TSS form). This may be carried out as part of the annual review meeting if it has not already taken place. You will be asked to name up to three schools in order of preference. </a:t>
            </a:r>
          </a:p>
          <a:p>
            <a:r>
              <a:rPr lang="en-GB" sz="2200" dirty="0"/>
              <a:t>If your child is currently in a mainstream school but a review of needs indicates that he/she may require transfer to a special school you may want to consider listing alternative school choices. </a:t>
            </a:r>
          </a:p>
          <a:p>
            <a:r>
              <a:rPr lang="en-GB" sz="2200" dirty="0"/>
              <a:t>If your first parental preference is different to the school the </a:t>
            </a:r>
            <a:r>
              <a:rPr lang="en-GB" sz="2200" dirty="0" err="1"/>
              <a:t>Cognus</a:t>
            </a:r>
            <a:r>
              <a:rPr lang="en-GB" sz="2200" dirty="0"/>
              <a:t> SEND Team have already consulted, following the year 5 panel, they will send a consult to your most up to date first preference. </a:t>
            </a:r>
          </a:p>
          <a:p>
            <a:r>
              <a:rPr lang="en-GB" sz="2200" dirty="0"/>
              <a:t>Your child’s SEN Case officer will keep you up to date with all the responses from the schools.</a:t>
            </a:r>
          </a:p>
          <a:p>
            <a:endParaRPr lang="en-GB" dirty="0"/>
          </a:p>
        </p:txBody>
      </p:sp>
    </p:spTree>
    <p:extLst>
      <p:ext uri="{BB962C8B-B14F-4D97-AF65-F5344CB8AC3E}">
        <p14:creationId xmlns:p14="http://schemas.microsoft.com/office/powerpoint/2010/main" val="2400528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55C782D4ABD14889B0572A9E158BB3" ma:contentTypeVersion="8" ma:contentTypeDescription="Create a new document." ma:contentTypeScope="" ma:versionID="eb2730c57a46a071267d504fd6e1cb72">
  <xsd:schema xmlns:xsd="http://www.w3.org/2001/XMLSchema" xmlns:xs="http://www.w3.org/2001/XMLSchema" xmlns:p="http://schemas.microsoft.com/office/2006/metadata/properties" xmlns:ns2="9b6a7cff-cfd9-48a3-bf18-bd2c82e07286" xmlns:ns3="858ac543-d97a-441c-a34b-a4f4d2fcf4c6" targetNamespace="http://schemas.microsoft.com/office/2006/metadata/properties" ma:root="true" ma:fieldsID="505c9b58d586456750b02c555e4f5132" ns2:_="" ns3:_="">
    <xsd:import namespace="9b6a7cff-cfd9-48a3-bf18-bd2c82e07286"/>
    <xsd:import namespace="858ac543-d97a-441c-a34b-a4f4d2fcf4c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6a7cff-cfd9-48a3-bf18-bd2c82e07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8ac543-d97a-441c-a34b-a4f4d2fcf4c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63FFB1-2F73-4FEE-ABF7-151358B5AA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6a7cff-cfd9-48a3-bf18-bd2c82e07286"/>
    <ds:schemaRef ds:uri="858ac543-d97a-441c-a34b-a4f4d2fcf4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838C17-E60C-4C61-B81E-739B84E8FA13}">
  <ds:schemaRefs>
    <ds:schemaRef ds:uri="http://schemas.microsoft.com/sharepoint/v3/contenttype/forms"/>
  </ds:schemaRefs>
</ds:datastoreItem>
</file>

<file path=customXml/itemProps3.xml><?xml version="1.0" encoding="utf-8"?>
<ds:datastoreItem xmlns:ds="http://schemas.openxmlformats.org/officeDocument/2006/customXml" ds:itemID="{6F724E53-AA4A-444B-B59C-948BF42D11B5}">
  <ds:schemaRefs>
    <ds:schemaRef ds:uri="http://purl.org/dc/elements/1.1/"/>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 ds:uri="9b6a7cff-cfd9-48a3-bf18-bd2c82e07286"/>
    <ds:schemaRef ds:uri="http://schemas.openxmlformats.org/package/2006/metadata/core-properties"/>
    <ds:schemaRef ds:uri="858ac543-d97a-441c-a34b-a4f4d2fcf4c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480</TotalTime>
  <Words>1525</Words>
  <Application>Microsoft Office PowerPoint</Application>
  <PresentationFormat>Widescreen</PresentationFormat>
  <Paragraphs>101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        SECONDARY SCHOOL PROCESS FOR CHILDREN WITH AN EDUCATIONAL, HEALTH AND CARE PLAN (EHC PLAN)</vt:lpstr>
      <vt:lpstr>The process of secondary school transfer for pupils with an EHC Plan is different to those children who don’t have an EHC Plan. </vt:lpstr>
      <vt:lpstr> There are different options for secondary school placements for children with EHC Plans:  </vt:lpstr>
      <vt:lpstr>Mainstream/Academy schools: </vt:lpstr>
      <vt:lpstr>Maintained Special Schools/special academies: </vt:lpstr>
      <vt:lpstr>Independent and Non Maintained Special Schools: </vt:lpstr>
      <vt:lpstr>Year 5 annual reviews</vt:lpstr>
      <vt:lpstr>Year 5 SEN panels</vt:lpstr>
      <vt:lpstr>When do parents submit their parental preferences formally?</vt:lpstr>
      <vt:lpstr>How do you decide on a school? </vt:lpstr>
      <vt:lpstr>When will you know which school will be named in your child’s EHC Plan?</vt:lpstr>
      <vt:lpstr>What if you don’t agree with the named school in the Final EHC Plan?</vt:lpstr>
      <vt:lpstr>To summarise The timetable for September 2020 transfers</vt:lpstr>
      <vt:lpstr>Who/what can help support you through this process and any other SEND process?</vt:lpstr>
      <vt:lpstr>Sutton Parents Forum</vt:lpstr>
      <vt:lpstr>GLOBAL MEDIATION</vt:lpstr>
      <vt:lpstr>Sutton Information and Advice Service</vt:lpstr>
    </vt:vector>
  </TitlesOfParts>
  <Company>ICT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SCHOOL PROCESS FOR SEN CHILDREN</dc:title>
  <dc:creator>Alex Stone</dc:creator>
  <cp:lastModifiedBy>Jane Knowles</cp:lastModifiedBy>
  <cp:revision>40</cp:revision>
  <cp:lastPrinted>2018-05-03T15:23:35Z</cp:lastPrinted>
  <dcterms:created xsi:type="dcterms:W3CDTF">2018-05-02T11:10:44Z</dcterms:created>
  <dcterms:modified xsi:type="dcterms:W3CDTF">2019-06-06T12:11:36Z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0x0101007655C782D4ABD14889B0572A9E158BB3</vt:lpwstr>
  </property>
</Properties>
</file>