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1"/>
  </p:notesMasterIdLst>
  <p:handoutMasterIdLst>
    <p:handoutMasterId r:id="rId32"/>
  </p:handoutMasterIdLst>
  <p:sldIdLst>
    <p:sldId id="370" r:id="rId5"/>
    <p:sldId id="655" r:id="rId6"/>
    <p:sldId id="680" r:id="rId7"/>
    <p:sldId id="650" r:id="rId8"/>
    <p:sldId id="676" r:id="rId9"/>
    <p:sldId id="657" r:id="rId10"/>
    <p:sldId id="658" r:id="rId11"/>
    <p:sldId id="659" r:id="rId12"/>
    <p:sldId id="662" r:id="rId13"/>
    <p:sldId id="660" r:id="rId14"/>
    <p:sldId id="664" r:id="rId15"/>
    <p:sldId id="663" r:id="rId16"/>
    <p:sldId id="666" r:id="rId17"/>
    <p:sldId id="661" r:id="rId18"/>
    <p:sldId id="667" r:id="rId19"/>
    <p:sldId id="668" r:id="rId20"/>
    <p:sldId id="669" r:id="rId21"/>
    <p:sldId id="665" r:id="rId22"/>
    <p:sldId id="670" r:id="rId23"/>
    <p:sldId id="671" r:id="rId24"/>
    <p:sldId id="672" r:id="rId25"/>
    <p:sldId id="673" r:id="rId26"/>
    <p:sldId id="674" r:id="rId27"/>
    <p:sldId id="675" r:id="rId28"/>
    <p:sldId id="679" r:id="rId29"/>
    <p:sldId id="678" r:id="rId30"/>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4729" autoAdjust="0"/>
  </p:normalViewPr>
  <p:slideViewPr>
    <p:cSldViewPr showGuides="1">
      <p:cViewPr varScale="1">
        <p:scale>
          <a:sx n="66" d="100"/>
          <a:sy n="66" d="100"/>
        </p:scale>
        <p:origin x="1026" y="78"/>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sorterViewPr>
    <p:cViewPr>
      <p:scale>
        <a:sx n="100" d="100"/>
        <a:sy n="100" d="100"/>
      </p:scale>
      <p:origin x="0" y="1290"/>
    </p:cViewPr>
  </p:sorterViewPr>
  <p:notesViewPr>
    <p:cSldViewPr showGuides="1">
      <p:cViewPr varScale="1">
        <p:scale>
          <a:sx n="61" d="100"/>
          <a:sy n="61" d="100"/>
        </p:scale>
        <p:origin x="2682" y="48"/>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0" y="9446896"/>
            <a:ext cx="1114577" cy="497206"/>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12/05/2020</a:t>
            </a:fld>
            <a:endParaRPr lang="en-GB" dirty="0"/>
          </a:p>
        </p:txBody>
      </p:sp>
      <p:sp>
        <p:nvSpPr>
          <p:cNvPr id="4" name="Footer Placeholder 3"/>
          <p:cNvSpPr>
            <a:spLocks noGrp="1"/>
          </p:cNvSpPr>
          <p:nvPr>
            <p:ph type="ftr" sz="quarter" idx="2"/>
          </p:nvPr>
        </p:nvSpPr>
        <p:spPr>
          <a:xfrm>
            <a:off x="1258888" y="9446896"/>
            <a:ext cx="4859320" cy="497206"/>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5" y="9445169"/>
            <a:ext cx="542914" cy="497206"/>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44901" y="195220"/>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200"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2162" cy="44053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7405" y="4723449"/>
            <a:ext cx="5359346" cy="447484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440" y="9446896"/>
            <a:ext cx="1114577" cy="497206"/>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12/05/2020</a:t>
            </a:fld>
            <a:endParaRPr lang="en-GB" dirty="0"/>
          </a:p>
        </p:txBody>
      </p:sp>
      <p:sp>
        <p:nvSpPr>
          <p:cNvPr id="9" name="Footer Placeholder 3"/>
          <p:cNvSpPr>
            <a:spLocks noGrp="1"/>
          </p:cNvSpPr>
          <p:nvPr>
            <p:ph type="ftr" sz="quarter" idx="4"/>
          </p:nvPr>
        </p:nvSpPr>
        <p:spPr>
          <a:xfrm>
            <a:off x="1258888" y="9446896"/>
            <a:ext cx="4859320" cy="497206"/>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5" y="9445169"/>
            <a:ext cx="542914" cy="497206"/>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3D628430-11EC-4ABA-A0EB-619CEE7AECAD}" type="slidenum">
              <a:rPr lang="en-GB" altLang="en-US" smtClean="0">
                <a:latin typeface="Calibri" pitchFamily="34" charset="0"/>
              </a:rPr>
              <a:pPr fontAlgn="base">
                <a:spcBef>
                  <a:spcPct val="0"/>
                </a:spcBef>
                <a:spcAft>
                  <a:spcPct val="0"/>
                </a:spcAft>
                <a:defRPr/>
              </a:pPr>
              <a:t>1</a:t>
            </a:fld>
            <a:endParaRPr lang="en-GB" altLang="en-US"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Only those aspects of the law relating to EHC needs assessments timeliness and the duty to secure provision in plans have changed temporarily because of the coronavirus outbreak.</a:t>
            </a:r>
          </a:p>
          <a:p>
            <a:pPr marL="0" indent="0">
              <a:buNone/>
            </a:pPr>
            <a:endParaRPr lang="en-GB" b="0" dirty="0"/>
          </a:p>
          <a:p>
            <a:r>
              <a:rPr lang="en-GB" b="0" dirty="0"/>
              <a:t>All other aspects of SEND law remain in place, including that a LA must still:</a:t>
            </a:r>
          </a:p>
          <a:p>
            <a:pPr marL="719138" indent="-361950">
              <a:buFont typeface="Courier New" panose="02070309020205020404" pitchFamily="49" charset="0"/>
              <a:buChar char="o"/>
            </a:pPr>
            <a:r>
              <a:rPr lang="en-GB" b="0" dirty="0"/>
              <a:t>consider requests for a new EHC needs assessment, </a:t>
            </a:r>
          </a:p>
          <a:p>
            <a:pPr marL="719138" lvl="0" indent="-361950">
              <a:buFont typeface="Courier New" panose="02070309020205020404" pitchFamily="49" charset="0"/>
              <a:buChar char="o"/>
            </a:pPr>
            <a:r>
              <a:rPr lang="en-GB" b="0" dirty="0"/>
              <a:t>secure all of the required advice and information in order to be able to issue a plan,</a:t>
            </a:r>
          </a:p>
          <a:p>
            <a:pPr marL="719138" lvl="0" indent="-361950">
              <a:buFont typeface="Courier New" panose="02070309020205020404" pitchFamily="49" charset="0"/>
              <a:buChar char="o"/>
            </a:pPr>
            <a:r>
              <a:rPr lang="en-GB" b="0" dirty="0"/>
              <a:t>have regard to the views and wishes of a child, the child’s parent or a young person when carrying out its SEND functions under the Children and Families Act 2014.</a:t>
            </a:r>
          </a:p>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dirty="0"/>
          </a:p>
        </p:txBody>
      </p:sp>
    </p:spTree>
    <p:extLst>
      <p:ext uri="{BB962C8B-B14F-4D97-AF65-F5344CB8AC3E}">
        <p14:creationId xmlns:p14="http://schemas.microsoft.com/office/powerpoint/2010/main" val="2425234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AD48E23-97F7-418E-9D14-95C3F29A515E}" type="datetime1">
              <a:rPr lang="en-GB" smtClean="0"/>
              <a:t>12/05/2020</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862D977-8232-48A0-BAED-16952324CD02}" type="datetime1">
              <a:rPr lang="en-GB" smtClean="0"/>
              <a:t>12/05/2020</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E79CEA9-AC2C-44FF-9633-B1A6615905A4}" type="datetime1">
              <a:rPr lang="en-GB" smtClean="0"/>
              <a:t>12/05/2020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D7EF7985-E883-451A-B64F-FB998B0295B7}" type="datetime1">
              <a:rPr lang="en-GB" smtClean="0"/>
              <a:t>12/05/2020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D9BB6AC-1BBE-42B9-BBC2-F2D597374387}" type="datetime1">
              <a:rPr lang="en-GB" smtClean="0"/>
              <a:t>12/05/2020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26C2D06-8912-465A-831A-7EA1BA036688}" type="datetime1">
              <a:rPr lang="en-GB" smtClean="0"/>
              <a:t>12/05/2020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062A512-C19A-4621-826D-2046BD3D1C58}" type="datetime1">
              <a:rPr lang="en-GB" smtClean="0"/>
              <a:t>12/05/2020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9F0E4A4-5AFB-48FA-BD91-102F643DDD09}" type="datetime1">
              <a:rPr lang="en-GB" smtClean="0"/>
              <a:t>12/05/2020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4A37FC1-DDAD-4899-9F56-D2CC223E8119}" type="datetime1">
              <a:rPr lang="en-GB" smtClean="0"/>
              <a:t>12/05/2020</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6BB681F-E930-4373-B015-9DCECD08D4BE}" type="datetime1">
              <a:rPr lang="en-GB" smtClean="0"/>
              <a:t>12/05/2020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30A9235B-3A84-40B8-A17D-A6C6417189BE}" type="datetime1">
              <a:rPr lang="en-GB" smtClean="0"/>
              <a:t>12/05/2020</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09FED1-9755-4B3C-BA26-3F66499A7052}" type="datetime1">
              <a:rPr lang="en-GB" smtClean="0"/>
              <a:t>12/05/2020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hyperlink" Target="https://www.gov.uk/government/publications/guidance-to-educational-settings-about-covid-19/guidance-to-educational-settings-about-covid-19" TargetMode="External"/><Relationship Id="rId3" Type="http://schemas.openxmlformats.org/officeDocument/2006/relationships/slideLayout" Target="../slideLayouts/slideLayout3.xml"/><Relationship Id="rId7" Type="http://schemas.openxmlformats.org/officeDocument/2006/relationships/hyperlink" Target="file:///C:\Users\gkeen\AppData\Roaming\Microsoft\Word\Coronavirus%20(COVID-19):%20guidance%20on%20isolation%20for%20residential%20educational%20settings" TargetMode="Externa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hyperlink" Target="https://www.gov.uk/government/publications/coronavirus-covid-19-send-risk-assessment-guidance/coronavirus-covid-19-send-risk-assessment-guidance" TargetMode="External"/><Relationship Id="rId11" Type="http://schemas.openxmlformats.org/officeDocument/2006/relationships/image" Target="../media/image4.png"/><Relationship Id="rId5" Type="http://schemas.openxmlformats.org/officeDocument/2006/relationships/hyperlink" Target="https://www.gov.uk/government/publications/coronavirus-covid-19-guidance-on-vulnerable-children-and-young-people/coronavirus-covid-19-guidance-on-vulnerable-children-and-young-people" TargetMode="External"/><Relationship Id="rId10" Type="http://schemas.openxmlformats.org/officeDocument/2006/relationships/hyperlink" Target="https://www.gov.uk/government/publications/coronavirus-covid-19-guidance-for-childrens-social-care-services" TargetMode="External"/><Relationship Id="rId4" Type="http://schemas.openxmlformats.org/officeDocument/2006/relationships/hyperlink" Target="https://www.gov.uk/government/publications/changes-to-the-law-on-education-health-and-care-needs-assessments-and-plans-due-to-coronavirus/education-health-and-care-needs-assessments-and-plans-guidance-on-temporary-legislative-changes-relating-to-coronavirus-covid-19" TargetMode="External"/><Relationship Id="rId9" Type="http://schemas.openxmlformats.org/officeDocument/2006/relationships/hyperlink" Target="https://www.gov.uk/government/publications/coronavirus-covid-19-online-education-resources/coronavirus-covid-19-list-of-online-education-resources-for-home-educ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504" y="332656"/>
            <a:ext cx="8893620" cy="1998286"/>
          </a:xfrm>
        </p:spPr>
        <p:txBody>
          <a:bodyPr rtlCol="0"/>
          <a:lstStyle/>
          <a:p>
            <a:pPr algn="ctr"/>
            <a:br>
              <a:rPr sz="4400" dirty="0"/>
            </a:br>
            <a:br>
              <a:rPr lang="en-GB" sz="3600" b="0" dirty="0"/>
            </a:br>
            <a:br>
              <a:rPr lang="en-GB" b="0" dirty="0"/>
            </a:br>
            <a:r>
              <a:rPr lang="en-GB" sz="3400" b="0" dirty="0"/>
              <a:t>Education, Health and Care Plans: </a:t>
            </a:r>
            <a:br>
              <a:rPr lang="en-GB" sz="3400" b="0" dirty="0"/>
            </a:br>
            <a:r>
              <a:rPr lang="en-GB" sz="3400" b="0" dirty="0"/>
              <a:t>Guidance on temporary legislative changes relating to Coronavirus (COVID-19)</a:t>
            </a:r>
            <a:br>
              <a:rPr lang="en-GB" sz="3400" b="0" dirty="0"/>
            </a:br>
            <a:r>
              <a:rPr lang="en-GB" sz="3400" b="0" dirty="0"/>
              <a:t>	</a:t>
            </a:r>
            <a:br>
              <a:rPr lang="en-GB" sz="3400" b="0" dirty="0"/>
            </a:br>
            <a:r>
              <a:rPr lang="en-GB" sz="4000" b="0" dirty="0"/>
              <a:t>	</a:t>
            </a:r>
            <a:br>
              <a:rPr lang="en-GB" sz="4000" b="0" dirty="0"/>
            </a:br>
            <a:r>
              <a:rPr lang="en-GB" sz="3200" b="0" dirty="0"/>
              <a:t>	</a:t>
            </a:r>
            <a:br>
              <a:rPr lang="en-GB" sz="3600" b="0" dirty="0"/>
            </a:br>
            <a:endParaRPr sz="3600" b="0" dirty="0">
              <a:solidFill>
                <a:schemeClr val="tx1"/>
              </a:solidFill>
            </a:endParaRPr>
          </a:p>
        </p:txBody>
      </p:sp>
      <p:sp>
        <p:nvSpPr>
          <p:cNvPr id="2051" name="Subtitle 4"/>
          <p:cNvSpPr>
            <a:spLocks noGrp="1"/>
          </p:cNvSpPr>
          <p:nvPr>
            <p:ph type="subTitle" idx="1"/>
          </p:nvPr>
        </p:nvSpPr>
        <p:spPr>
          <a:xfrm>
            <a:off x="683568" y="3579283"/>
            <a:ext cx="8101016" cy="1752600"/>
          </a:xfrm>
        </p:spPr>
        <p:txBody>
          <a:bodyPr/>
          <a:lstStyle/>
          <a:p>
            <a:pPr eaLnBrk="1" hangingPunct="1"/>
            <a:endParaRPr lang="en-GB" altLang="en-US" dirty="0">
              <a:latin typeface="Arial" charset="0"/>
              <a:cs typeface="Arial" charset="0"/>
            </a:endParaRPr>
          </a:p>
          <a:p>
            <a:pPr algn="ctr"/>
            <a:endParaRPr lang="en-GB" altLang="en-US" b="0" dirty="0">
              <a:latin typeface="Arial" charset="0"/>
              <a:cs typeface="Arial" charset="0"/>
            </a:endParaRPr>
          </a:p>
          <a:p>
            <a:pPr algn="ctr"/>
            <a:endParaRPr lang="en-GB" sz="2800" b="0" dirty="0"/>
          </a:p>
          <a:p>
            <a:pPr algn="ctr"/>
            <a:r>
              <a:rPr lang="en-GB" sz="2800" b="0" dirty="0"/>
              <a:t>May 2020</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251624"/>
            <a:ext cx="6489408" cy="240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1"/>
          <p:cNvSpPr>
            <a:spLocks noChangeArrowheads="1"/>
          </p:cNvSpPr>
          <p:nvPr/>
        </p:nvSpPr>
        <p:spPr bwMode="auto">
          <a:xfrm>
            <a:off x="2302821" y="6093296"/>
            <a:ext cx="6481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120000"/>
              </a:lnSpc>
              <a:spcAft>
                <a:spcPts val="600"/>
              </a:spcAft>
              <a:buClr>
                <a:schemeClr val="tx2"/>
              </a:buClr>
              <a:buFont typeface="Wingdings" pitchFamily="2" charset="2"/>
              <a:buChar char="§"/>
              <a:defRPr sz="2000" b="1">
                <a:solidFill>
                  <a:schemeClr val="tx1"/>
                </a:solidFill>
                <a:latin typeface="Arial" charset="0"/>
              </a:defRPr>
            </a:lvl1pPr>
            <a:lvl2pPr marL="742950" indent="-285750" eaLnBrk="0" hangingPunct="0">
              <a:lnSpc>
                <a:spcPct val="120000"/>
              </a:lnSpc>
              <a:spcAft>
                <a:spcPts val="600"/>
              </a:spcAft>
              <a:buClr>
                <a:schemeClr val="tx2"/>
              </a:buClr>
              <a:buFont typeface="Wingdings" pitchFamily="2" charset="2"/>
              <a:buChar char="§"/>
              <a:defRPr sz="2000">
                <a:solidFill>
                  <a:schemeClr val="tx1"/>
                </a:solidFill>
                <a:latin typeface="Arial" charset="0"/>
              </a:defRPr>
            </a:lvl2pPr>
            <a:lvl3pPr marL="1143000" indent="-228600" eaLnBrk="0" hangingPunct="0">
              <a:lnSpc>
                <a:spcPct val="120000"/>
              </a:lnSpc>
              <a:spcAft>
                <a:spcPts val="600"/>
              </a:spcAft>
              <a:buClr>
                <a:schemeClr val="tx2"/>
              </a:buClr>
              <a:buFont typeface="Wingdings" pitchFamily="2" charset="2"/>
              <a:buChar char="§"/>
              <a:defRPr sz="2000">
                <a:solidFill>
                  <a:schemeClr val="tx1"/>
                </a:solidFill>
                <a:latin typeface="Arial" charset="0"/>
              </a:defRPr>
            </a:lvl3pPr>
            <a:lvl4pPr marL="16002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4pPr>
            <a:lvl5pPr marL="20574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5pPr>
            <a:lvl6pPr marL="25146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6pPr>
            <a:lvl7pPr marL="29718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7pPr>
            <a:lvl8pPr marL="34290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8pPr>
            <a:lvl9pPr marL="38862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9pPr>
          </a:lstStyle>
          <a:p>
            <a:pPr algn="ctr" eaLnBrk="1" hangingPunct="1">
              <a:lnSpc>
                <a:spcPct val="100000"/>
              </a:lnSpc>
              <a:spcBef>
                <a:spcPct val="50000"/>
              </a:spcBef>
              <a:spcAft>
                <a:spcPct val="0"/>
              </a:spcAft>
              <a:buClrTx/>
              <a:buFontTx/>
              <a:buNone/>
            </a:pPr>
            <a:r>
              <a:rPr lang="en-GB" altLang="en-US" sz="1800" b="0" dirty="0"/>
              <a:t>André Imich, SEN and Disability Professional Adviser, DfE</a:t>
            </a:r>
          </a:p>
        </p:txBody>
      </p:sp>
    </p:spTree>
    <p:extLst>
      <p:ext uri="{BB962C8B-B14F-4D97-AF65-F5344CB8AC3E}">
        <p14:creationId xmlns:p14="http://schemas.microsoft.com/office/powerpoint/2010/main" val="254657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992243" cy="647701"/>
          </a:xfrm>
        </p:spPr>
        <p:txBody>
          <a:bodyPr/>
          <a:lstStyle/>
          <a:p>
            <a:r>
              <a:rPr lang="en-GB" b="0" dirty="0"/>
              <a:t>Reasonable endeavours - decision-making</a:t>
            </a:r>
          </a:p>
        </p:txBody>
      </p:sp>
      <p:sp>
        <p:nvSpPr>
          <p:cNvPr id="3" name="Content Placeholder 2"/>
          <p:cNvSpPr>
            <a:spLocks noGrp="1"/>
          </p:cNvSpPr>
          <p:nvPr>
            <p:ph idx="1"/>
          </p:nvPr>
        </p:nvSpPr>
        <p:spPr>
          <a:xfrm>
            <a:off x="684212" y="1196976"/>
            <a:ext cx="7920236" cy="4679949"/>
          </a:xfrm>
        </p:spPr>
        <p:txBody>
          <a:bodyPr/>
          <a:lstStyle/>
          <a:p>
            <a:pPr marL="0" lvl="0" indent="0">
              <a:buNone/>
            </a:pPr>
            <a:r>
              <a:rPr lang="en-GB" sz="2200" b="0" dirty="0"/>
              <a:t>In deciding what provision must be secured or arranged in discharging its modified s42 duty, the LA and health commissioning body should consider:</a:t>
            </a:r>
          </a:p>
          <a:p>
            <a:pPr lvl="0"/>
            <a:r>
              <a:rPr lang="en-GB" sz="2200" b="0" dirty="0"/>
              <a:t>the specific local circumstances, e.g. workforce capacity and skills and that of others whose input is needed; temporary closures of education settings; guidance on measures to reduce the transmission of coronavirus; </a:t>
            </a:r>
          </a:p>
          <a:p>
            <a:pPr lvl="0"/>
            <a:r>
              <a:rPr lang="en-GB" sz="2200" b="0" dirty="0"/>
              <a:t>the needs of and specific circumstances affecting the child or young person; and</a:t>
            </a:r>
          </a:p>
          <a:p>
            <a:pPr lvl="0"/>
            <a:r>
              <a:rPr lang="en-GB" sz="2200" b="0" dirty="0"/>
              <a:t>the views of the child, young person and their parents over what provision might be appropriate.</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dirty="0"/>
          </a:p>
        </p:txBody>
      </p:sp>
    </p:spTree>
    <p:extLst>
      <p:ext uri="{BB962C8B-B14F-4D97-AF65-F5344CB8AC3E}">
        <p14:creationId xmlns:p14="http://schemas.microsoft.com/office/powerpoint/2010/main" val="227987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 alternative arrangements</a:t>
            </a:r>
          </a:p>
        </p:txBody>
      </p:sp>
      <p:sp>
        <p:nvSpPr>
          <p:cNvPr id="3" name="Content Placeholder 2"/>
          <p:cNvSpPr>
            <a:spLocks noGrp="1"/>
          </p:cNvSpPr>
          <p:nvPr>
            <p:ph idx="1"/>
          </p:nvPr>
        </p:nvSpPr>
        <p:spPr/>
        <p:txBody>
          <a:bodyPr/>
          <a:lstStyle/>
          <a:p>
            <a:pPr marL="0" indent="0">
              <a:buNone/>
            </a:pPr>
            <a:r>
              <a:rPr lang="en-GB" sz="2400" b="0" dirty="0"/>
              <a:t>Alternative arrangements will be dependent on: </a:t>
            </a:r>
          </a:p>
          <a:p>
            <a:r>
              <a:rPr lang="en-GB" sz="2400" b="0" dirty="0"/>
              <a:t>the needs of the child or young person, </a:t>
            </a:r>
          </a:p>
          <a:p>
            <a:r>
              <a:rPr lang="en-GB" sz="2400" b="0" dirty="0"/>
              <a:t>the provision that is specified in a plan, and </a:t>
            </a:r>
          </a:p>
          <a:p>
            <a:r>
              <a:rPr lang="en-GB" sz="2400" b="0" dirty="0"/>
              <a:t>the specific local circumstances. </a:t>
            </a:r>
          </a:p>
          <a:p>
            <a:pPr marL="0" indent="0">
              <a:buNone/>
            </a:pPr>
            <a:r>
              <a:rPr lang="en-GB" sz="2400" b="0" dirty="0"/>
              <a:t>Delivery is dependent on a range of factors, e.g.: </a:t>
            </a:r>
          </a:p>
          <a:p>
            <a:r>
              <a:rPr lang="en-GB" sz="2400" b="0" dirty="0"/>
              <a:t>the availability and capacity of specialist staff to deliver particular interventions, </a:t>
            </a:r>
          </a:p>
          <a:p>
            <a:r>
              <a:rPr lang="en-GB" sz="2400" b="0" dirty="0"/>
              <a:t>the extent of the arrangements schools can make to provide home learning programmes, and </a:t>
            </a:r>
          </a:p>
          <a:p>
            <a:r>
              <a:rPr lang="en-GB" sz="2400" b="0" dirty="0"/>
              <a:t>the availability of suitable IT equipment in the home.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dirty="0"/>
          </a:p>
        </p:txBody>
      </p:sp>
    </p:spTree>
    <p:extLst>
      <p:ext uri="{BB962C8B-B14F-4D97-AF65-F5344CB8AC3E}">
        <p14:creationId xmlns:p14="http://schemas.microsoft.com/office/powerpoint/2010/main" val="276929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 - a possible framework for considering provision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7795576"/>
              </p:ext>
            </p:extLst>
          </p:nvPr>
        </p:nvGraphicFramePr>
        <p:xfrm>
          <a:off x="827584" y="1268760"/>
          <a:ext cx="7775575" cy="5184576"/>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val="109085236"/>
                    </a:ext>
                  </a:extLst>
                </a:gridCol>
                <a:gridCol w="6767463">
                  <a:extLst>
                    <a:ext uri="{9D8B030D-6E8A-4147-A177-3AD203B41FA5}">
                      <a16:colId xmlns:a16="http://schemas.microsoft.com/office/drawing/2014/main" val="2561034412"/>
                    </a:ext>
                  </a:extLst>
                </a:gridCol>
              </a:tblGrid>
              <a:tr h="1044844">
                <a:tc>
                  <a:txBody>
                    <a:bodyPr/>
                    <a:lstStyle/>
                    <a:p>
                      <a:pPr>
                        <a:lnSpc>
                          <a:spcPct val="120000"/>
                        </a:lnSpc>
                        <a:spcAft>
                          <a:spcPts val="1200"/>
                        </a:spcAft>
                      </a:pPr>
                      <a:r>
                        <a:rPr lang="en-GB" sz="1800" b="0" dirty="0">
                          <a:solidFill>
                            <a:schemeClr val="tx1"/>
                          </a:solidFill>
                          <a:effectLst/>
                        </a:rPr>
                        <a:t>What?</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Securing something different to the provision stated in the plan, e.g.. in relation to availability of staff, availability of technology and any significant risk that may cause harm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224762"/>
                  </a:ext>
                </a:extLst>
              </a:tr>
              <a:tr h="1044844">
                <a:tc>
                  <a:txBody>
                    <a:bodyPr/>
                    <a:lstStyle/>
                    <a:p>
                      <a:pPr>
                        <a:lnSpc>
                          <a:spcPct val="120000"/>
                        </a:lnSpc>
                        <a:spcAft>
                          <a:spcPts val="1200"/>
                        </a:spcAft>
                      </a:pPr>
                      <a:r>
                        <a:rPr lang="en-GB" sz="1800" b="0" dirty="0">
                          <a:solidFill>
                            <a:schemeClr val="tx1"/>
                          </a:solidFill>
                          <a:effectLst/>
                        </a:rPr>
                        <a:t>Where?</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Location where provision is to be provided may be altered – early years setting, school, college, community setting, home, clinic</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3294596"/>
                  </a:ext>
                </a:extLst>
              </a:tr>
              <a:tr h="980159">
                <a:tc>
                  <a:txBody>
                    <a:bodyPr/>
                    <a:lstStyle/>
                    <a:p>
                      <a:pPr>
                        <a:lnSpc>
                          <a:spcPct val="120000"/>
                        </a:lnSpc>
                        <a:spcAft>
                          <a:spcPts val="1200"/>
                        </a:spcAft>
                      </a:pPr>
                      <a:r>
                        <a:rPr lang="en-GB" sz="1800" b="0" dirty="0">
                          <a:solidFill>
                            <a:schemeClr val="tx1"/>
                          </a:solidFill>
                          <a:effectLst/>
                        </a:rPr>
                        <a:t>When?</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Frequency and timing of provision may be altered or modified in the light of available staff and risks that may cause harm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6844462"/>
                  </a:ext>
                </a:extLst>
              </a:tr>
              <a:tr h="1069885">
                <a:tc>
                  <a:txBody>
                    <a:bodyPr/>
                    <a:lstStyle/>
                    <a:p>
                      <a:pPr>
                        <a:lnSpc>
                          <a:spcPct val="120000"/>
                        </a:lnSpc>
                        <a:spcAft>
                          <a:spcPts val="1200"/>
                        </a:spcAft>
                      </a:pPr>
                      <a:r>
                        <a:rPr lang="en-GB" sz="1800" b="0" dirty="0">
                          <a:solidFill>
                            <a:schemeClr val="tx1"/>
                          </a:solidFill>
                          <a:effectLst/>
                        </a:rPr>
                        <a:t>How?</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Method of delivery may be altered, e.g.. virtual rather than face-to-face and smaller rather than larger groups for teaching (in line with the guidance on reducing transmission of coronavirus)</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172384"/>
                  </a:ext>
                </a:extLst>
              </a:tr>
              <a:tr h="1044844">
                <a:tc>
                  <a:txBody>
                    <a:bodyPr/>
                    <a:lstStyle/>
                    <a:p>
                      <a:pPr>
                        <a:lnSpc>
                          <a:spcPct val="120000"/>
                        </a:lnSpc>
                        <a:spcAft>
                          <a:spcPts val="1200"/>
                        </a:spcAft>
                      </a:pPr>
                      <a:r>
                        <a:rPr lang="en-GB" sz="1800" b="0" dirty="0">
                          <a:solidFill>
                            <a:schemeClr val="tx1"/>
                          </a:solidFill>
                          <a:effectLst/>
                        </a:rPr>
                        <a:t>By Whom?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Changes to the person delivering the provision, e.g.. a learning assistant under virtual supervision rather than a specialist therapist or teacher</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091856"/>
                  </a:ext>
                </a:extLst>
              </a:tr>
            </a:tbl>
          </a:graphicData>
        </a:graphic>
      </p:graphicFrame>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dirty="0"/>
          </a:p>
        </p:txBody>
      </p:sp>
    </p:spTree>
    <p:extLst>
      <p:ext uri="{BB962C8B-B14F-4D97-AF65-F5344CB8AC3E}">
        <p14:creationId xmlns:p14="http://schemas.microsoft.com/office/powerpoint/2010/main" val="283011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 - Examples of alternative arrangements</a:t>
            </a:r>
            <a:endParaRPr lang="en-GB" dirty="0"/>
          </a:p>
        </p:txBody>
      </p:sp>
      <p:sp>
        <p:nvSpPr>
          <p:cNvPr id="3" name="Content Placeholder 2"/>
          <p:cNvSpPr>
            <a:spLocks noGrp="1"/>
          </p:cNvSpPr>
          <p:nvPr>
            <p:ph idx="1"/>
          </p:nvPr>
        </p:nvSpPr>
        <p:spPr>
          <a:xfrm>
            <a:off x="539552" y="1196976"/>
            <a:ext cx="8280920" cy="4679949"/>
          </a:xfrm>
        </p:spPr>
        <p:txBody>
          <a:bodyPr/>
          <a:lstStyle/>
          <a:p>
            <a:pPr lvl="0"/>
            <a:r>
              <a:rPr lang="en-GB" sz="1800" b="0" dirty="0"/>
              <a:t>Alterations to the frequency and timing of the delivery of provision in school, e.g.  moving to a part-time timetable.</a:t>
            </a:r>
          </a:p>
          <a:p>
            <a:pPr lvl="0"/>
            <a:r>
              <a:rPr lang="en-GB" sz="1800" b="0" dirty="0"/>
              <a:t>A temporary placement in another school - mainstream or special, with the agreement of the parent or young person.</a:t>
            </a:r>
          </a:p>
          <a:p>
            <a:pPr lvl="0"/>
            <a:r>
              <a:rPr lang="en-GB" sz="1800" b="0" dirty="0"/>
              <a:t>Attendance at a local hub.</a:t>
            </a:r>
          </a:p>
          <a:p>
            <a:pPr lvl="0"/>
            <a:r>
              <a:rPr lang="en-GB" sz="1800" b="0" dirty="0"/>
              <a:t>Video class sessions for children to keep in touch with classmates and teaching staff.</a:t>
            </a:r>
          </a:p>
          <a:p>
            <a:pPr lvl="0"/>
            <a:r>
              <a:rPr lang="en-GB" sz="1800" b="0" dirty="0"/>
              <a:t>Home learning reading programme, provided by SENCo, reviewed weekly.</a:t>
            </a:r>
          </a:p>
          <a:p>
            <a:pPr lvl="0"/>
            <a:r>
              <a:rPr lang="en-GB" sz="1800" b="0" dirty="0"/>
              <a:t>EPs providing brief therapy interventions. </a:t>
            </a:r>
          </a:p>
          <a:p>
            <a:pPr lvl="0"/>
            <a:r>
              <a:rPr lang="en-GB" sz="1800" b="0" dirty="0"/>
              <a:t>Specialist SEN Teachers providing advice and support to parents re autism, visual or hearing impairment or literacy.</a:t>
            </a:r>
          </a:p>
          <a:p>
            <a:pPr lvl="0"/>
            <a:r>
              <a:rPr lang="en-GB" sz="1800" b="0" dirty="0"/>
              <a:t>A SaLT delivering sessions via video link.</a:t>
            </a:r>
          </a:p>
          <a:p>
            <a:pPr lvl="0"/>
            <a:r>
              <a:rPr lang="en-GB" sz="1800" b="0" dirty="0"/>
              <a:t>An OT video linking to a child’s home and modelling exercises that the parents could do with their child.</a:t>
            </a:r>
          </a:p>
          <a:p>
            <a:pPr lvl="0"/>
            <a:endParaRPr lang="en-GB"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13</a:t>
            </a:fld>
            <a:endParaRPr lang="en-GB" dirty="0"/>
          </a:p>
        </p:txBody>
      </p:sp>
    </p:spTree>
    <p:extLst>
      <p:ext uri="{BB962C8B-B14F-4D97-AF65-F5344CB8AC3E}">
        <p14:creationId xmlns:p14="http://schemas.microsoft.com/office/powerpoint/2010/main" val="30029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Record-keeping and communication</a:t>
            </a:r>
          </a:p>
        </p:txBody>
      </p:sp>
      <p:sp>
        <p:nvSpPr>
          <p:cNvPr id="3" name="Content Placeholder 2"/>
          <p:cNvSpPr>
            <a:spLocks noGrp="1"/>
          </p:cNvSpPr>
          <p:nvPr>
            <p:ph idx="1"/>
          </p:nvPr>
        </p:nvSpPr>
        <p:spPr>
          <a:xfrm>
            <a:off x="707068" y="1052736"/>
            <a:ext cx="7775575" cy="4679949"/>
          </a:xfrm>
        </p:spPr>
        <p:txBody>
          <a:bodyPr/>
          <a:lstStyle/>
          <a:p>
            <a:pPr marL="0" lvl="0" indent="0">
              <a:buNone/>
            </a:pPr>
            <a:r>
              <a:rPr lang="en-GB" sz="2400" b="0" dirty="0"/>
              <a:t>The LA and health commissioning body should:</a:t>
            </a:r>
          </a:p>
          <a:p>
            <a:r>
              <a:rPr lang="en-GB" sz="2400" b="0" dirty="0"/>
              <a:t>keep a record of the provision it decides it must secure or arrange; </a:t>
            </a:r>
          </a:p>
          <a:p>
            <a:pPr lvl="0"/>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confirm to the parents or young person what it has decided to do, and explain why the provision differs from that in the plan for the time being</a:t>
            </a:r>
            <a:r>
              <a:rPr lang="en-GB" sz="2400" b="0" dirty="0"/>
              <a:t>; </a:t>
            </a:r>
          </a:p>
          <a:p>
            <a:pPr lvl="0"/>
            <a:r>
              <a:rPr lang="en-GB" sz="2400" b="0" dirty="0"/>
              <a:t>keep under review whether the provision it is securing or arranging means that it is still complying with the reasonable endeavours duty, and takes account of the changing circumstances for the child, and for services.</a:t>
            </a:r>
          </a:p>
        </p:txBody>
      </p:sp>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dirty="0"/>
          </a:p>
        </p:txBody>
      </p:sp>
    </p:spTree>
    <p:extLst>
      <p:ext uri="{BB962C8B-B14F-4D97-AF65-F5344CB8AC3E}">
        <p14:creationId xmlns:p14="http://schemas.microsoft.com/office/powerpoint/2010/main" val="122276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2861"/>
            <a:ext cx="7775575" cy="647701"/>
          </a:xfrm>
        </p:spPr>
        <p:txBody>
          <a:bodyPr/>
          <a:lstStyle/>
          <a:p>
            <a:r>
              <a:rPr lang="en-GB" b="0" dirty="0"/>
              <a:t>Timescales for EHC needs assessments and plans </a:t>
            </a:r>
            <a:br>
              <a:rPr lang="en-GB" dirty="0"/>
            </a:br>
            <a:endParaRPr lang="en-GB" dirty="0"/>
          </a:p>
        </p:txBody>
      </p:sp>
      <p:sp>
        <p:nvSpPr>
          <p:cNvPr id="3" name="Content Placeholder 2"/>
          <p:cNvSpPr>
            <a:spLocks noGrp="1"/>
          </p:cNvSpPr>
          <p:nvPr>
            <p:ph idx="1"/>
          </p:nvPr>
        </p:nvSpPr>
        <p:spPr>
          <a:xfrm>
            <a:off x="684212" y="1196976"/>
            <a:ext cx="7775575" cy="4968328"/>
          </a:xfrm>
        </p:spPr>
        <p:txBody>
          <a:bodyPr/>
          <a:lstStyle/>
          <a:p>
            <a:pPr lvl="0"/>
            <a:r>
              <a:rPr lang="en-GB" b="0" dirty="0"/>
              <a:t>The law is changed </a:t>
            </a:r>
            <a:r>
              <a:rPr lang="en-GB" dirty="0"/>
              <a:t>only</a:t>
            </a:r>
            <a:r>
              <a:rPr lang="en-GB" b="0" dirty="0"/>
              <a:t> where, in a particular case, it is not reasonably practicable, or it is impractical, for a LA, health commissioning body or other body to discharge its duties for a reason relating to coronavirus;</a:t>
            </a:r>
          </a:p>
          <a:p>
            <a:pPr lvl="0"/>
            <a:r>
              <a:rPr lang="en-GB" b="0" dirty="0"/>
              <a:t>The modification is to the timing </a:t>
            </a:r>
            <a:r>
              <a:rPr lang="en-GB" dirty="0"/>
              <a:t>only</a:t>
            </a:r>
            <a:r>
              <a:rPr lang="en-GB" b="0" dirty="0"/>
              <a:t>. Where it is not reasonably practicable or impractical to conclude an action within the statutory timescale – e.g.. 6 weeks for a decision whether to make an EHC needs assessment - for a reason relating to the incidence or transmission of coronavirus (COVID-19), the LA or other body to whom that deadline applies will instead have to complete the process either as soon as reasonably practicable or in line with any other timing requirement in any of the regulations being amended.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15</a:t>
            </a:fld>
            <a:endParaRPr lang="en-GB" dirty="0"/>
          </a:p>
        </p:txBody>
      </p:sp>
    </p:spTree>
    <p:extLst>
      <p:ext uri="{BB962C8B-B14F-4D97-AF65-F5344CB8AC3E}">
        <p14:creationId xmlns:p14="http://schemas.microsoft.com/office/powerpoint/2010/main" val="2514204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34363"/>
            <a:ext cx="7775575" cy="647701"/>
          </a:xfrm>
        </p:spPr>
        <p:txBody>
          <a:bodyPr/>
          <a:lstStyle/>
          <a:p>
            <a:r>
              <a:rPr lang="en-GB" b="0" dirty="0"/>
              <a:t>Timescales for EHC needs assessments and plans – key areas affected</a:t>
            </a:r>
            <a:br>
              <a:rPr lang="en-GB" dirty="0"/>
            </a:br>
            <a:endParaRPr lang="en-GB" dirty="0"/>
          </a:p>
        </p:txBody>
      </p:sp>
      <p:sp>
        <p:nvSpPr>
          <p:cNvPr id="3" name="Content Placeholder 2"/>
          <p:cNvSpPr>
            <a:spLocks noGrp="1"/>
          </p:cNvSpPr>
          <p:nvPr>
            <p:ph idx="1"/>
          </p:nvPr>
        </p:nvSpPr>
        <p:spPr/>
        <p:txBody>
          <a:bodyPr/>
          <a:lstStyle/>
          <a:p>
            <a:pPr lvl="0"/>
            <a:r>
              <a:rPr lang="en-GB" b="0" dirty="0"/>
              <a:t>Handling of requests for EHC needs assessments;</a:t>
            </a:r>
          </a:p>
          <a:p>
            <a:pPr lvl="0"/>
            <a:r>
              <a:rPr lang="en-GB" b="0" dirty="0"/>
              <a:t>Decisions whether to issue plans;</a:t>
            </a:r>
          </a:p>
          <a:p>
            <a:pPr lvl="0"/>
            <a:r>
              <a:rPr lang="en-GB" b="0" dirty="0"/>
              <a:t>The preparation and issue of plans;</a:t>
            </a:r>
          </a:p>
          <a:p>
            <a:pPr lvl="0"/>
            <a:r>
              <a:rPr lang="en-GB" b="0" dirty="0"/>
              <a:t>Annual reviews of plans;</a:t>
            </a:r>
          </a:p>
          <a:p>
            <a:pPr lvl="0"/>
            <a:r>
              <a:rPr lang="en-GB" b="0" dirty="0"/>
              <a:t>The processes relating to mediation;</a:t>
            </a:r>
          </a:p>
          <a:p>
            <a:pPr lvl="0"/>
            <a:r>
              <a:rPr lang="en-GB" b="0" dirty="0"/>
              <a:t>The process for a LA reviewing for the first time the making and use of direct payments from a Personal Budget that is part of an EHC plan; and</a:t>
            </a:r>
          </a:p>
          <a:p>
            <a:pPr lvl="0"/>
            <a:r>
              <a:rPr lang="en-GB" b="0" dirty="0"/>
              <a:t>The timing of actions that the LA and health commissioning body must take when the First-tier Tribunal makes non-binding recommendations in respect of health and social care matters within an EHC plan.</a:t>
            </a:r>
          </a:p>
        </p:txBody>
      </p:sp>
      <p:sp>
        <p:nvSpPr>
          <p:cNvPr id="4" name="Slide Number Placeholder 3"/>
          <p:cNvSpPr>
            <a:spLocks noGrp="1"/>
          </p:cNvSpPr>
          <p:nvPr>
            <p:ph type="sldNum" sz="quarter" idx="4"/>
          </p:nvPr>
        </p:nvSpPr>
        <p:spPr/>
        <p:txBody>
          <a:bodyPr/>
          <a:lstStyle/>
          <a:p>
            <a:fld id="{5DB98E5A-76C0-453E-B1E0-BC4AB04722D5}" type="slidenum">
              <a:rPr lang="en-GB" smtClean="0"/>
              <a:pPr/>
              <a:t>16</a:t>
            </a:fld>
            <a:endParaRPr lang="en-GB" dirty="0"/>
          </a:p>
        </p:txBody>
      </p:sp>
    </p:spTree>
    <p:extLst>
      <p:ext uri="{BB962C8B-B14F-4D97-AF65-F5344CB8AC3E}">
        <p14:creationId xmlns:p14="http://schemas.microsoft.com/office/powerpoint/2010/main" val="4228121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Implications for assessments and making of EHC plans</a:t>
            </a:r>
          </a:p>
        </p:txBody>
      </p:sp>
      <p:sp>
        <p:nvSpPr>
          <p:cNvPr id="3" name="Content Placeholder 2"/>
          <p:cNvSpPr>
            <a:spLocks noGrp="1"/>
          </p:cNvSpPr>
          <p:nvPr>
            <p:ph idx="1"/>
          </p:nvPr>
        </p:nvSpPr>
        <p:spPr>
          <a:xfrm>
            <a:off x="611560" y="1124744"/>
            <a:ext cx="8136259" cy="4679949"/>
          </a:xfrm>
        </p:spPr>
        <p:txBody>
          <a:bodyPr/>
          <a:lstStyle/>
          <a:p>
            <a:r>
              <a:rPr lang="en-GB" sz="2200" b="0" dirty="0"/>
              <a:t>Each case needs to be determined based on its own circumstances - there is no blanket lifting of the timescale requirements.</a:t>
            </a:r>
          </a:p>
          <a:p>
            <a:r>
              <a:rPr lang="en-GB" sz="2200" b="0" dirty="0"/>
              <a:t>LAs and health bodies cannot make blanket policies, such as “We are unable to provide EP or SaLT advice in 6 weeks”.</a:t>
            </a:r>
          </a:p>
          <a:p>
            <a:r>
              <a:rPr lang="en-GB" sz="2200" b="0" dirty="0"/>
              <a:t>Where there is a delay due to reasons related to coronavirus, LAs and health bodies must complete the action as soon as is practicable. </a:t>
            </a:r>
          </a:p>
          <a:p>
            <a:r>
              <a:rPr lang="en-GB" sz="2200" b="0" dirty="0"/>
              <a:t>Decisions, including those over the content of an EHC plan, must continue to be made in accordance with the statutory framework and be based on the individual needs, provision and outcomes for the child or young person. </a:t>
            </a:r>
          </a:p>
          <a:p>
            <a:endParaRPr lang="en-GB" b="0" dirty="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17</a:t>
            </a:fld>
            <a:endParaRPr lang="en-GB" dirty="0"/>
          </a:p>
        </p:txBody>
      </p:sp>
    </p:spTree>
    <p:extLst>
      <p:ext uri="{BB962C8B-B14F-4D97-AF65-F5344CB8AC3E}">
        <p14:creationId xmlns:p14="http://schemas.microsoft.com/office/powerpoint/2010/main" val="317649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08731"/>
            <a:ext cx="7775575" cy="647701"/>
          </a:xfrm>
        </p:spPr>
        <p:txBody>
          <a:bodyPr/>
          <a:lstStyle/>
          <a:p>
            <a:r>
              <a:rPr lang="en-GB" b="0" dirty="0"/>
              <a:t>Delays: Follow the Code of Practice</a:t>
            </a:r>
          </a:p>
        </p:txBody>
      </p:sp>
      <p:sp>
        <p:nvSpPr>
          <p:cNvPr id="3" name="Content Placeholder 2"/>
          <p:cNvSpPr>
            <a:spLocks noGrp="1"/>
          </p:cNvSpPr>
          <p:nvPr>
            <p:ph idx="1"/>
          </p:nvPr>
        </p:nvSpPr>
        <p:spPr>
          <a:xfrm>
            <a:off x="684213" y="908720"/>
            <a:ext cx="8136260" cy="4679949"/>
          </a:xfrm>
        </p:spPr>
        <p:txBody>
          <a:bodyPr/>
          <a:lstStyle/>
          <a:p>
            <a:pPr marL="0" lvl="0" indent="0">
              <a:buNone/>
            </a:pPr>
            <a:r>
              <a:rPr lang="en-GB" b="0" dirty="0"/>
              <a:t>LA must continue to have regard to the SEND Code of Practice (9:43):</a:t>
            </a:r>
          </a:p>
          <a:p>
            <a:r>
              <a:rPr lang="en-GB" b="0" i="1" dirty="0"/>
              <a:t>The child’s parent or the young person should be informed if </a:t>
            </a:r>
            <a:r>
              <a:rPr lang="en-GB" b="0" i="1"/>
              <a:t>exemptions apply. </a:t>
            </a:r>
            <a:endParaRPr lang="en-GB" b="0" i="1" dirty="0"/>
          </a:p>
          <a:p>
            <a:r>
              <a:rPr lang="en-GB" b="0" i="1" dirty="0"/>
              <a:t>LAs should aim to keep delays to a minimum and as soon as the conditions that led to an exemption no longer apply the LA should endeavour to complete the process as quickly as possible. </a:t>
            </a:r>
          </a:p>
          <a:p>
            <a:r>
              <a:rPr lang="en-GB" b="0" i="1" dirty="0"/>
              <a:t>All remaining elements of the process must be completed within their prescribed periods, regardless of whether exemptions have delayed earlier elements.</a:t>
            </a:r>
          </a:p>
          <a:p>
            <a:pPr marL="0" indent="0">
              <a:buNone/>
            </a:pPr>
            <a:r>
              <a:rPr lang="en-GB" b="0" dirty="0"/>
              <a:t>Where the circumstances relating to coronavirus set out in the Amendment Regulations apply to more than one process, then an exception may apply to each of these processes. </a:t>
            </a: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18</a:t>
            </a:fld>
            <a:endParaRPr lang="en-GB" dirty="0"/>
          </a:p>
        </p:txBody>
      </p:sp>
    </p:spTree>
    <p:extLst>
      <p:ext uri="{BB962C8B-B14F-4D97-AF65-F5344CB8AC3E}">
        <p14:creationId xmlns:p14="http://schemas.microsoft.com/office/powerpoint/2010/main" val="2765666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11" y="476672"/>
            <a:ext cx="7775575" cy="647701"/>
          </a:xfrm>
        </p:spPr>
        <p:txBody>
          <a:bodyPr/>
          <a:lstStyle/>
          <a:p>
            <a:r>
              <a:rPr lang="en-GB" b="0" dirty="0"/>
              <a:t>Annual reviews of EHC plans</a:t>
            </a:r>
            <a:br>
              <a:rPr lang="en-GB" dirty="0"/>
            </a:br>
            <a:endParaRPr lang="en-GB" dirty="0"/>
          </a:p>
        </p:txBody>
      </p:sp>
      <p:sp>
        <p:nvSpPr>
          <p:cNvPr id="3" name="Content Placeholder 2"/>
          <p:cNvSpPr>
            <a:spLocks noGrp="1"/>
          </p:cNvSpPr>
          <p:nvPr>
            <p:ph idx="1"/>
          </p:nvPr>
        </p:nvSpPr>
        <p:spPr>
          <a:xfrm>
            <a:off x="684212" y="999038"/>
            <a:ext cx="7775575" cy="4679949"/>
          </a:xfrm>
        </p:spPr>
        <p:txBody>
          <a:bodyPr/>
          <a:lstStyle/>
          <a:p>
            <a:pPr lvl="0"/>
            <a:r>
              <a:rPr lang="en-GB" sz="2200" b="0" dirty="0"/>
              <a:t>Annual review requirements remain in place. </a:t>
            </a:r>
          </a:p>
          <a:p>
            <a:r>
              <a:rPr lang="en-GB" sz="2200" b="0" dirty="0"/>
              <a:t>A review meeting, even if by necessity briefer than usual, can be reassuring for parents, children and young people, through ensuring that their EHC plan is up-to-date.</a:t>
            </a:r>
          </a:p>
          <a:p>
            <a:pPr lvl="0"/>
            <a:r>
              <a:rPr lang="en-GB" sz="2200" b="0" dirty="0"/>
              <a:t>Where it is impractical for a LA to complete an annual review of a plan within the prescribed timescales for a reason relating to coronavirus, then the LA must complete it as soon as reasonably practicable. </a:t>
            </a:r>
          </a:p>
          <a:p>
            <a:pPr lvl="0"/>
            <a:r>
              <a:rPr lang="en-GB" sz="2200" b="0" dirty="0"/>
              <a:t>Annual review meetings may need to take a different form. </a:t>
            </a:r>
          </a:p>
          <a:p>
            <a:pPr lvl="0"/>
            <a:r>
              <a:rPr lang="en-GB" sz="2200" b="0" dirty="0"/>
              <a:t>It is important that they continue to ensure that the child or young person is at the centre of the process and can engage with the process in a meaningful way.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19</a:t>
            </a:fld>
            <a:endParaRPr lang="en-GB" dirty="0"/>
          </a:p>
        </p:txBody>
      </p:sp>
    </p:spTree>
    <p:extLst>
      <p:ext uri="{BB962C8B-B14F-4D97-AF65-F5344CB8AC3E}">
        <p14:creationId xmlns:p14="http://schemas.microsoft.com/office/powerpoint/2010/main" val="107927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Why temporary changes are needed</a:t>
            </a:r>
          </a:p>
        </p:txBody>
      </p:sp>
      <p:sp>
        <p:nvSpPr>
          <p:cNvPr id="3" name="Content Placeholder 2"/>
          <p:cNvSpPr>
            <a:spLocks noGrp="1"/>
          </p:cNvSpPr>
          <p:nvPr>
            <p:ph idx="1"/>
          </p:nvPr>
        </p:nvSpPr>
        <p:spPr/>
        <p:txBody>
          <a:bodyPr/>
          <a:lstStyle/>
          <a:p>
            <a:pPr lvl="0"/>
            <a:r>
              <a:rPr lang="en-GB" sz="2400" b="0" dirty="0"/>
              <a:t>The Government has legislated on SEND so as to strike the right balance during the outbreak of coronavirus (COVID-19) between:</a:t>
            </a:r>
          </a:p>
          <a:p>
            <a:pPr marL="719138" lvl="0" indent="-361950">
              <a:buFont typeface="Courier New" panose="02070309020205020404" pitchFamily="49" charset="0"/>
              <a:buChar char="o"/>
            </a:pPr>
            <a:r>
              <a:rPr lang="en-GB" sz="2400" b="0" dirty="0"/>
              <a:t>the needs of children and young people with SEND to be protected and receive the right support in a timely way; and</a:t>
            </a:r>
          </a:p>
          <a:p>
            <a:pPr marL="719138" lvl="0" indent="-361950">
              <a:buFont typeface="Courier New" panose="02070309020205020404" pitchFamily="49" charset="0"/>
              <a:buChar char="o"/>
            </a:pPr>
            <a:r>
              <a:rPr lang="en-GB" sz="2400" b="0" dirty="0"/>
              <a:t>managing the demands on local authorities (LAs) and health bodies to respond to the outbreak.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dirty="0"/>
          </a:p>
        </p:txBody>
      </p:sp>
    </p:spTree>
    <p:extLst>
      <p:ext uri="{BB962C8B-B14F-4D97-AF65-F5344CB8AC3E}">
        <p14:creationId xmlns:p14="http://schemas.microsoft.com/office/powerpoint/2010/main" val="718240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Priorities for review</a:t>
            </a:r>
          </a:p>
        </p:txBody>
      </p:sp>
      <p:sp>
        <p:nvSpPr>
          <p:cNvPr id="3" name="Content Placeholder 2"/>
          <p:cNvSpPr>
            <a:spLocks noGrp="1"/>
          </p:cNvSpPr>
          <p:nvPr>
            <p:ph idx="1"/>
          </p:nvPr>
        </p:nvSpPr>
        <p:spPr>
          <a:xfrm>
            <a:off x="689082" y="1052736"/>
            <a:ext cx="7775575" cy="4679949"/>
          </a:xfrm>
        </p:spPr>
        <p:txBody>
          <a:bodyPr/>
          <a:lstStyle/>
          <a:p>
            <a:r>
              <a:rPr lang="en-GB" sz="2100" b="0" dirty="0"/>
              <a:t>LAs should identify priorities for review, which may include: </a:t>
            </a:r>
          </a:p>
          <a:p>
            <a:pPr marL="719138" lvl="0" indent="-361950">
              <a:buFont typeface="Courier New" panose="02070309020205020404" pitchFamily="49" charset="0"/>
              <a:buChar char="o"/>
            </a:pPr>
            <a:r>
              <a:rPr lang="en-GB" sz="2100" b="0" dirty="0"/>
              <a:t>children and young people with significant changes of need or circumstance;</a:t>
            </a:r>
          </a:p>
          <a:p>
            <a:pPr marL="719138" lvl="0" indent="-361950">
              <a:buFont typeface="Courier New" panose="02070309020205020404" pitchFamily="49" charset="0"/>
              <a:buChar char="o"/>
            </a:pPr>
            <a:r>
              <a:rPr lang="en-GB" sz="2100" b="0" dirty="0"/>
              <a:t>looked after children;</a:t>
            </a:r>
          </a:p>
          <a:p>
            <a:pPr marL="719138" lvl="0" indent="-361950">
              <a:buFont typeface="Courier New" panose="02070309020205020404" pitchFamily="49" charset="0"/>
              <a:buChar char="o"/>
            </a:pPr>
            <a:r>
              <a:rPr lang="en-GB" sz="2100" b="0" dirty="0"/>
              <a:t>children and young people in residential provision; and </a:t>
            </a:r>
          </a:p>
          <a:p>
            <a:pPr marL="719138" lvl="0" indent="-361950">
              <a:buFont typeface="Courier New" panose="02070309020205020404" pitchFamily="49" charset="0"/>
              <a:buChar char="o"/>
            </a:pPr>
            <a:r>
              <a:rPr lang="en-GB" sz="2100" b="0" dirty="0"/>
              <a:t>children and young people in out of area provision, especially independent and non-maintained provision.</a:t>
            </a:r>
          </a:p>
          <a:p>
            <a:pPr lvl="0"/>
            <a:r>
              <a:rPr lang="en-GB" sz="2100" b="0" dirty="0"/>
              <a:t>LAs must already have completed this year’s required transfer reviews for a child or young person moving between key phases </a:t>
            </a:r>
            <a:r>
              <a:rPr lang="en-GB" sz="2100" b="0"/>
              <a:t>of education. </a:t>
            </a:r>
            <a:r>
              <a:rPr lang="en-GB" sz="2100" b="0" dirty="0"/>
              <a:t>Where, exceptionally, completion has been delayed, these transfer reviews need to be finalised as a priority.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20</a:t>
            </a:fld>
            <a:endParaRPr lang="en-GB" dirty="0"/>
          </a:p>
        </p:txBody>
      </p:sp>
    </p:spTree>
    <p:extLst>
      <p:ext uri="{BB962C8B-B14F-4D97-AF65-F5344CB8AC3E}">
        <p14:creationId xmlns:p14="http://schemas.microsoft.com/office/powerpoint/2010/main" val="1067229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76672"/>
            <a:ext cx="7775575" cy="647701"/>
          </a:xfrm>
        </p:spPr>
        <p:txBody>
          <a:bodyPr/>
          <a:lstStyle/>
          <a:p>
            <a:r>
              <a:rPr lang="en-GB" b="0" dirty="0"/>
              <a:t>The duty on education settings to admit (section 43): no change </a:t>
            </a:r>
            <a:br>
              <a:rPr lang="en-GB" dirty="0"/>
            </a:br>
            <a:endParaRPr lang="en-GB" dirty="0"/>
          </a:p>
        </p:txBody>
      </p:sp>
      <p:sp>
        <p:nvSpPr>
          <p:cNvPr id="3" name="Content Placeholder 2"/>
          <p:cNvSpPr>
            <a:spLocks noGrp="1"/>
          </p:cNvSpPr>
          <p:nvPr>
            <p:ph idx="1"/>
          </p:nvPr>
        </p:nvSpPr>
        <p:spPr>
          <a:xfrm>
            <a:off x="684212" y="1268760"/>
            <a:ext cx="7920236" cy="4679949"/>
          </a:xfrm>
        </p:spPr>
        <p:txBody>
          <a:bodyPr/>
          <a:lstStyle/>
          <a:p>
            <a:r>
              <a:rPr lang="en-GB" sz="2100" b="0" dirty="0"/>
              <a:t>An early years setting, school, college or other setting named in an EHC plan must admit the child or young person.</a:t>
            </a:r>
          </a:p>
          <a:p>
            <a:r>
              <a:rPr lang="en-GB" sz="2100" b="0" dirty="0"/>
              <a:t>Where a setting is temporarily closed, the setting must still admit – child or young person must be placed on the roll and treated similarly to other pupils or students in the setting. </a:t>
            </a:r>
          </a:p>
          <a:p>
            <a:r>
              <a:rPr lang="en-GB" sz="2100" b="0" dirty="0"/>
              <a:t>LAs should consider the needs of those with an EHC plan, and make a risk assessment, consulting educational settings and parents or carers, to determine whether these children and young people can have their needs met at home and be safer there than attending an educational setting. </a:t>
            </a:r>
          </a:p>
          <a:p>
            <a:r>
              <a:rPr lang="en-GB" sz="2100" b="0" dirty="0"/>
              <a:t>LA and health must make reasonable endeavours to secure the provision in the EHC plan. </a:t>
            </a:r>
          </a:p>
        </p:txBody>
      </p:sp>
      <p:sp>
        <p:nvSpPr>
          <p:cNvPr id="4" name="Slide Number Placeholder 3"/>
          <p:cNvSpPr>
            <a:spLocks noGrp="1"/>
          </p:cNvSpPr>
          <p:nvPr>
            <p:ph type="sldNum" sz="quarter" idx="4"/>
          </p:nvPr>
        </p:nvSpPr>
        <p:spPr/>
        <p:txBody>
          <a:bodyPr/>
          <a:lstStyle/>
          <a:p>
            <a:fld id="{5DB98E5A-76C0-453E-B1E0-BC4AB04722D5}" type="slidenum">
              <a:rPr lang="en-GB" smtClean="0"/>
              <a:pPr/>
              <a:t>21</a:t>
            </a:fld>
            <a:endParaRPr lang="en-GB" dirty="0"/>
          </a:p>
        </p:txBody>
      </p:sp>
    </p:spTree>
    <p:extLst>
      <p:ext uri="{BB962C8B-B14F-4D97-AF65-F5344CB8AC3E}">
        <p14:creationId xmlns:p14="http://schemas.microsoft.com/office/powerpoint/2010/main" val="324179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49104"/>
            <a:ext cx="8208267" cy="647701"/>
          </a:xfrm>
        </p:spPr>
        <p:txBody>
          <a:bodyPr/>
          <a:lstStyle/>
          <a:p>
            <a:r>
              <a:rPr lang="en-GB" sz="2800" b="0" dirty="0"/>
              <a:t>Timescale for education settings to respond to a proposal to name them in an EHC plan: no change</a:t>
            </a:r>
            <a:br>
              <a:rPr lang="en-GB" sz="2800" b="0" dirty="0"/>
            </a:br>
            <a:endParaRPr lang="en-GB" sz="2800" b="0" dirty="0"/>
          </a:p>
        </p:txBody>
      </p:sp>
      <p:sp>
        <p:nvSpPr>
          <p:cNvPr id="3" name="Content Placeholder 2"/>
          <p:cNvSpPr>
            <a:spLocks noGrp="1"/>
          </p:cNvSpPr>
          <p:nvPr>
            <p:ph idx="1"/>
          </p:nvPr>
        </p:nvSpPr>
        <p:spPr/>
        <p:txBody>
          <a:bodyPr/>
          <a:lstStyle/>
          <a:p>
            <a:r>
              <a:rPr lang="en-GB" b="0" dirty="0"/>
              <a:t>The expectation that early years settings, schools, and colleges have up to 15 days to respond to a proposal to name their institution in an EHC plan remains in place, and settings should be able to engage effectively in this aspect of the process. </a:t>
            </a:r>
          </a:p>
          <a:p>
            <a:r>
              <a:rPr lang="en-GB" b="0" dirty="0"/>
              <a:t>LA must send the proposed setting the draft plan and all advice and information received, which includes information about the individual’s needs, provision and outcomes. The proposed setting can also make direct contact with the family.</a:t>
            </a:r>
          </a:p>
          <a:p>
            <a:r>
              <a:rPr lang="en-GB" b="0" dirty="0"/>
              <a:t>Communication during this part of the process is key to effective decision-making. We recommend that in parallel with sending the proposal to the setting, the LA also makes phone contact.</a:t>
            </a:r>
          </a:p>
          <a:p>
            <a:pPr lvl="0"/>
            <a:r>
              <a:rPr lang="en-GB" b="0" dirty="0"/>
              <a:t>Where the setting expects a possible delay in responding, it needs to communicate with the LA early. </a:t>
            </a:r>
          </a:p>
        </p:txBody>
      </p:sp>
      <p:sp>
        <p:nvSpPr>
          <p:cNvPr id="4" name="Slide Number Placeholder 3"/>
          <p:cNvSpPr>
            <a:spLocks noGrp="1"/>
          </p:cNvSpPr>
          <p:nvPr>
            <p:ph type="sldNum" sz="quarter" idx="4"/>
          </p:nvPr>
        </p:nvSpPr>
        <p:spPr/>
        <p:txBody>
          <a:bodyPr/>
          <a:lstStyle/>
          <a:p>
            <a:fld id="{5DB98E5A-76C0-453E-B1E0-BC4AB04722D5}" type="slidenum">
              <a:rPr lang="en-GB" smtClean="0"/>
              <a:pPr/>
              <a:t>22</a:t>
            </a:fld>
            <a:endParaRPr lang="en-GB" dirty="0"/>
          </a:p>
        </p:txBody>
      </p:sp>
    </p:spTree>
    <p:extLst>
      <p:ext uri="{BB962C8B-B14F-4D97-AF65-F5344CB8AC3E}">
        <p14:creationId xmlns:p14="http://schemas.microsoft.com/office/powerpoint/2010/main" val="1716330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5857"/>
            <a:ext cx="7775575" cy="647701"/>
          </a:xfrm>
        </p:spPr>
        <p:txBody>
          <a:bodyPr/>
          <a:lstStyle/>
          <a:p>
            <a:r>
              <a:rPr lang="en-GB" b="0" dirty="0"/>
              <a:t>Complaints and rights of appeal of parents and young persons: no change</a:t>
            </a:r>
            <a:br>
              <a:rPr lang="en-GB" b="0" dirty="0"/>
            </a:br>
            <a:endParaRPr lang="en-GB" b="0" dirty="0"/>
          </a:p>
        </p:txBody>
      </p:sp>
      <p:sp>
        <p:nvSpPr>
          <p:cNvPr id="3" name="Content Placeholder 2"/>
          <p:cNvSpPr>
            <a:spLocks noGrp="1"/>
          </p:cNvSpPr>
          <p:nvPr>
            <p:ph idx="1"/>
          </p:nvPr>
        </p:nvSpPr>
        <p:spPr>
          <a:xfrm>
            <a:off x="684212" y="1340768"/>
            <a:ext cx="7775575" cy="4679949"/>
          </a:xfrm>
        </p:spPr>
        <p:txBody>
          <a:bodyPr/>
          <a:lstStyle/>
          <a:p>
            <a:r>
              <a:rPr lang="en-GB" sz="2100" b="0" dirty="0"/>
              <a:t>No new complaints systems or processes.</a:t>
            </a:r>
          </a:p>
          <a:p>
            <a:r>
              <a:rPr lang="en-GB" sz="2100" b="0" dirty="0"/>
              <a:t>It is particularly important that there are effective ways of resolving disagreements about how a LA or health body have discharged their modified s42 duty, or about timeliness. </a:t>
            </a:r>
          </a:p>
          <a:p>
            <a:r>
              <a:rPr lang="en-GB" sz="2100" b="0" dirty="0"/>
              <a:t>In the first instance, families will be able to use the LA’s or health commissioning body’s complaints procedures. LAs and health commissioning bodies need to ensure that these procedures remain effective for the current context. </a:t>
            </a:r>
          </a:p>
          <a:p>
            <a:r>
              <a:rPr lang="en-GB" sz="2100" b="0" dirty="0"/>
              <a:t>SENDIASS will continue to have a key role to play in supporting families in finding the best way forward. </a:t>
            </a:r>
          </a:p>
          <a:p>
            <a:pPr marL="0" indent="0">
              <a:buNone/>
            </a:pP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23</a:t>
            </a:fld>
            <a:endParaRPr lang="en-GB" dirty="0"/>
          </a:p>
        </p:txBody>
      </p:sp>
    </p:spTree>
    <p:extLst>
      <p:ext uri="{BB962C8B-B14F-4D97-AF65-F5344CB8AC3E}">
        <p14:creationId xmlns:p14="http://schemas.microsoft.com/office/powerpoint/2010/main" val="1825081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775575" cy="647701"/>
          </a:xfrm>
        </p:spPr>
        <p:txBody>
          <a:bodyPr/>
          <a:lstStyle/>
          <a:p>
            <a:r>
              <a:rPr lang="en-GB" b="0" dirty="0"/>
              <a:t>Annually publishing a response to comments on the Local Offer</a:t>
            </a:r>
            <a:br>
              <a:rPr lang="en-GB" dirty="0"/>
            </a:br>
            <a:endParaRPr lang="en-GB" dirty="0"/>
          </a:p>
        </p:txBody>
      </p:sp>
      <p:sp>
        <p:nvSpPr>
          <p:cNvPr id="3" name="Content Placeholder 2"/>
          <p:cNvSpPr>
            <a:spLocks noGrp="1"/>
          </p:cNvSpPr>
          <p:nvPr>
            <p:ph idx="1"/>
          </p:nvPr>
        </p:nvSpPr>
        <p:spPr>
          <a:xfrm>
            <a:off x="684212" y="1484784"/>
            <a:ext cx="7775575" cy="4392141"/>
          </a:xfrm>
        </p:spPr>
        <p:txBody>
          <a:bodyPr/>
          <a:lstStyle/>
          <a:p>
            <a:pPr lvl="0"/>
            <a:r>
              <a:rPr lang="en-GB" sz="2400" b="0" dirty="0"/>
              <a:t>The changes to the Regulations provide that LAs can take more than a year to publish their response to comments on their Local Offer, if it is not reasonably practicable to meet that deadline for a reason relating to coronavirus. </a:t>
            </a:r>
          </a:p>
          <a:p>
            <a:pPr lvl="0"/>
            <a:r>
              <a:rPr lang="en-GB" sz="2400" b="0" dirty="0"/>
              <a:t>Where such an exception does apply, the LA must publish the comments as soon as reasonably practicable.</a:t>
            </a:r>
          </a:p>
          <a:p>
            <a:endParaRPr lang="en-GB" sz="24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24</a:t>
            </a:fld>
            <a:endParaRPr lang="en-GB" dirty="0"/>
          </a:p>
        </p:txBody>
      </p:sp>
    </p:spTree>
    <p:extLst>
      <p:ext uri="{BB962C8B-B14F-4D97-AF65-F5344CB8AC3E}">
        <p14:creationId xmlns:p14="http://schemas.microsoft.com/office/powerpoint/2010/main" val="1073618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333374"/>
            <a:ext cx="8352928" cy="647701"/>
          </a:xfrm>
        </p:spPr>
        <p:txBody>
          <a:bodyPr/>
          <a:lstStyle/>
          <a:p>
            <a:r>
              <a:rPr lang="en-GB" b="0" dirty="0"/>
              <a:t>Further Coronavirus (COVID-19) publications</a:t>
            </a:r>
          </a:p>
        </p:txBody>
      </p:sp>
      <p:sp>
        <p:nvSpPr>
          <p:cNvPr id="3" name="Content Placeholder 2"/>
          <p:cNvSpPr>
            <a:spLocks noGrp="1"/>
          </p:cNvSpPr>
          <p:nvPr>
            <p:ph idx="1"/>
          </p:nvPr>
        </p:nvSpPr>
        <p:spPr>
          <a:xfrm>
            <a:off x="684212" y="1196976"/>
            <a:ext cx="8064252" cy="4679949"/>
          </a:xfrm>
        </p:spPr>
        <p:txBody>
          <a:bodyPr/>
          <a:lstStyle/>
          <a:p>
            <a:pPr lvl="0"/>
            <a:r>
              <a:rPr lang="en-GB" b="0" dirty="0">
                <a:hlinkClick r:id="rId4"/>
              </a:rPr>
              <a:t>EHC needs assessments and plans: guidance on temporary legislative changes relating to coronavirus (COVID-19)</a:t>
            </a:r>
            <a:r>
              <a:rPr lang="en-GB" b="0" dirty="0"/>
              <a:t> </a:t>
            </a:r>
          </a:p>
          <a:p>
            <a:pPr lvl="0"/>
            <a:r>
              <a:rPr lang="en-GB" b="0" u="sng" dirty="0">
                <a:hlinkClick r:id="rId5"/>
              </a:rPr>
              <a:t>Coronavirus (COVID-19): guidance on vulnerable children and young people</a:t>
            </a:r>
            <a:r>
              <a:rPr lang="en-GB" b="0" dirty="0"/>
              <a:t> </a:t>
            </a:r>
          </a:p>
          <a:p>
            <a:r>
              <a:rPr lang="en-GB" b="0" u="sng" dirty="0">
                <a:hlinkClick r:id="rId6"/>
              </a:rPr>
              <a:t>Coronavirus (COVID-19): SEND risk assessment guidance </a:t>
            </a:r>
            <a:endParaRPr lang="en-GB" b="0" dirty="0"/>
          </a:p>
          <a:p>
            <a:pPr lvl="0"/>
            <a:r>
              <a:rPr lang="en-GB" b="0" u="sng" dirty="0">
                <a:hlinkClick r:id="rId7"/>
              </a:rPr>
              <a:t>Coronavirus (COVID-19): guidance on isolation for residential educational settings</a:t>
            </a:r>
            <a:r>
              <a:rPr lang="en-GB" b="0" dirty="0"/>
              <a:t> </a:t>
            </a:r>
          </a:p>
          <a:p>
            <a:pPr lvl="0"/>
            <a:r>
              <a:rPr lang="en-GB" b="0" u="sng" dirty="0">
                <a:hlinkClick r:id="rId8"/>
              </a:rPr>
              <a:t>COVID-19 guidance for educational settings</a:t>
            </a:r>
            <a:r>
              <a:rPr lang="en-GB" b="0" dirty="0"/>
              <a:t> </a:t>
            </a:r>
          </a:p>
          <a:p>
            <a:pPr lvl="0"/>
            <a:r>
              <a:rPr lang="en-GB" b="0" u="sng" dirty="0">
                <a:hlinkClick r:id="rId9"/>
              </a:rPr>
              <a:t>Coronavirus (COVID 19): list of online education resources for home education</a:t>
            </a:r>
            <a:endParaRPr lang="en-GB" b="0" u="sng" dirty="0"/>
          </a:p>
          <a:p>
            <a:pPr lvl="0"/>
            <a:r>
              <a:rPr lang="en-GB" b="0" u="sng" dirty="0">
                <a:hlinkClick r:id="rId10"/>
              </a:rPr>
              <a:t>Coronavirus (COVID-19): guidance for children's social care services </a:t>
            </a:r>
            <a:endParaRPr lang="en-GB" b="0"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25</a:t>
            </a:fld>
            <a:endParaRPr lang="en-GB" dirty="0"/>
          </a:p>
        </p:txBody>
      </p:sp>
      <p:pic>
        <p:nvPicPr>
          <p:cNvPr id="5" name="Audio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11"/>
          <a:stretch>
            <a:fillRect/>
          </a:stretch>
        </p:blipFill>
        <p:spPr>
          <a:xfrm>
            <a:off x="8623300" y="6337300"/>
            <a:ext cx="304800" cy="304800"/>
          </a:xfrm>
          <a:prstGeom prst="rect">
            <a:avLst/>
          </a:prstGeom>
        </p:spPr>
      </p:pic>
    </p:spTree>
    <p:extLst>
      <p:ext uri="{BB962C8B-B14F-4D97-AF65-F5344CB8AC3E}">
        <p14:creationId xmlns:p14="http://schemas.microsoft.com/office/powerpoint/2010/main" val="1368518178"/>
      </p:ext>
    </p:extLst>
  </p:cSld>
  <p:clrMapOvr>
    <a:masterClrMapping/>
  </p:clrMapOvr>
  <mc:AlternateContent xmlns:mc="http://schemas.openxmlformats.org/markup-compatibility/2006" xmlns:p14="http://schemas.microsoft.com/office/powerpoint/2010/main">
    <mc:Choice Requires="p14">
      <p:transition spd="slow" p14:dur="2000" advTm="15195"/>
    </mc:Choice>
    <mc:Fallback xmlns="">
      <p:transition spd="slow" advTm="1519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b="0" dirty="0"/>
              <a:t>Final tips</a:t>
            </a:r>
          </a:p>
        </p:txBody>
      </p:sp>
      <p:sp>
        <p:nvSpPr>
          <p:cNvPr id="3" name="Content Placeholder 2"/>
          <p:cNvSpPr>
            <a:spLocks noGrp="1"/>
          </p:cNvSpPr>
          <p:nvPr>
            <p:ph idx="1"/>
          </p:nvPr>
        </p:nvSpPr>
        <p:spPr>
          <a:xfrm>
            <a:off x="684213" y="1196752"/>
            <a:ext cx="7992243" cy="4679949"/>
          </a:xfrm>
        </p:spPr>
        <p:txBody>
          <a:bodyPr/>
          <a:lstStyle/>
          <a:p>
            <a:r>
              <a:rPr lang="en-GB" sz="2200" b="0" dirty="0"/>
              <a:t>Read the guidance</a:t>
            </a:r>
          </a:p>
          <a:p>
            <a:r>
              <a:rPr lang="en-GB" sz="2200" b="0" dirty="0"/>
              <a:t>Brief all SEND staff and other front line SEND staff</a:t>
            </a:r>
          </a:p>
          <a:p>
            <a:r>
              <a:rPr lang="en-GB" sz="2200" b="0" dirty="0"/>
              <a:t>Publish information on the local offer – co-produce with PCF</a:t>
            </a:r>
          </a:p>
          <a:p>
            <a:r>
              <a:rPr lang="en-GB" sz="2200" b="0" dirty="0"/>
              <a:t>Avoid blanket policies</a:t>
            </a:r>
          </a:p>
          <a:p>
            <a:r>
              <a:rPr lang="en-GB" sz="2200" b="0" dirty="0"/>
              <a:t>Keep records about decisions</a:t>
            </a:r>
          </a:p>
          <a:p>
            <a:r>
              <a:rPr lang="en-GB" sz="2200" b="0" dirty="0"/>
              <a:t>Keep in touch with parents and young people</a:t>
            </a:r>
          </a:p>
          <a:p>
            <a:r>
              <a:rPr lang="en-GB" sz="2200" b="0" dirty="0"/>
              <a:t>Keep in touch with schools and colleges</a:t>
            </a:r>
          </a:p>
          <a:p>
            <a:r>
              <a:rPr lang="en-GB" sz="2200" b="0" dirty="0"/>
              <a:t>Support preparation for September transfers</a:t>
            </a:r>
          </a:p>
          <a:p>
            <a:r>
              <a:rPr lang="en-GB" sz="2200" b="0" dirty="0"/>
              <a:t>Keep creating solutions - “Necessity is the mother of invention”.</a:t>
            </a:r>
          </a:p>
          <a:p>
            <a:endParaRPr lang="en-GB" sz="2400" b="0" dirty="0"/>
          </a:p>
          <a:p>
            <a:endParaRPr lang="en-GB" sz="2400" b="0" dirty="0"/>
          </a:p>
          <a:p>
            <a:endParaRPr lang="en-GB" sz="2400" b="0" dirty="0"/>
          </a:p>
          <a:p>
            <a:endParaRPr lang="en-GB" sz="2400" b="0" dirty="0"/>
          </a:p>
          <a:p>
            <a:endParaRPr lang="en-GB" sz="2400" b="0" dirty="0"/>
          </a:p>
          <a:p>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26</a:t>
            </a:fld>
            <a:endParaRPr lang="en-GB" dirty="0"/>
          </a:p>
        </p:txBody>
      </p:sp>
    </p:spTree>
    <p:extLst>
      <p:ext uri="{BB962C8B-B14F-4D97-AF65-F5344CB8AC3E}">
        <p14:creationId xmlns:p14="http://schemas.microsoft.com/office/powerpoint/2010/main" val="70918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60648"/>
            <a:ext cx="7775575" cy="647701"/>
          </a:xfrm>
        </p:spPr>
        <p:txBody>
          <a:bodyPr/>
          <a:lstStyle/>
          <a:p>
            <a:r>
              <a:rPr lang="en-GB" b="0" dirty="0"/>
              <a:t>The guidance - target audience</a:t>
            </a:r>
            <a:endParaRPr lang="en-GB" dirty="0"/>
          </a:p>
        </p:txBody>
      </p:sp>
      <p:sp>
        <p:nvSpPr>
          <p:cNvPr id="3" name="Content Placeholder 2"/>
          <p:cNvSpPr>
            <a:spLocks noGrp="1"/>
          </p:cNvSpPr>
          <p:nvPr>
            <p:ph idx="1"/>
          </p:nvPr>
        </p:nvSpPr>
        <p:spPr>
          <a:xfrm>
            <a:off x="684212" y="992560"/>
            <a:ext cx="7775575" cy="4679949"/>
          </a:xfrm>
        </p:spPr>
        <p:txBody>
          <a:bodyPr/>
          <a:lstStyle/>
          <a:p>
            <a:pPr lvl="0"/>
            <a:r>
              <a:rPr lang="en-GB" sz="2300" b="0" dirty="0"/>
              <a:t>Parents, carers, young people, and parent carer forums;</a:t>
            </a:r>
          </a:p>
          <a:p>
            <a:pPr lvl="0"/>
            <a:r>
              <a:rPr lang="en-GB" sz="2300" b="0" dirty="0"/>
              <a:t>SEND Information Advice and Support Services (SENDIASS); </a:t>
            </a:r>
          </a:p>
          <a:p>
            <a:pPr lvl="0"/>
            <a:r>
              <a:rPr lang="en-GB" sz="2300" b="0" dirty="0"/>
              <a:t>Local authorities (LAs);</a:t>
            </a:r>
          </a:p>
          <a:p>
            <a:pPr lvl="0"/>
            <a:r>
              <a:rPr lang="en-GB" sz="2300" b="0" dirty="0"/>
              <a:t>Health commissioning bodies; </a:t>
            </a:r>
          </a:p>
          <a:p>
            <a:pPr lvl="0"/>
            <a:r>
              <a:rPr lang="en-GB" sz="2300" b="0" dirty="0"/>
              <a:t>Early years settings, schools, colleges and other education settings; </a:t>
            </a:r>
          </a:p>
          <a:p>
            <a:pPr lvl="0"/>
            <a:r>
              <a:rPr lang="en-GB" sz="2300" b="0" dirty="0"/>
              <a:t>Others who contribute advice and information to EHC needs assessments, such as educational psychologists and other health care professionals; and</a:t>
            </a:r>
          </a:p>
          <a:p>
            <a:pPr lvl="0"/>
            <a:r>
              <a:rPr lang="en-GB" sz="2300" b="0" dirty="0"/>
              <a:t>Mediation advisers.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dirty="0"/>
          </a:p>
        </p:txBody>
      </p:sp>
    </p:spTree>
    <p:extLst>
      <p:ext uri="{BB962C8B-B14F-4D97-AF65-F5344CB8AC3E}">
        <p14:creationId xmlns:p14="http://schemas.microsoft.com/office/powerpoint/2010/main" val="191301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b="0" dirty="0"/>
              <a:t>Two changes to SEND legislation</a:t>
            </a:r>
          </a:p>
        </p:txBody>
      </p:sp>
      <p:sp>
        <p:nvSpPr>
          <p:cNvPr id="3" name="Content Placeholder 2"/>
          <p:cNvSpPr>
            <a:spLocks noGrp="1"/>
          </p:cNvSpPr>
          <p:nvPr>
            <p:ph idx="1"/>
          </p:nvPr>
        </p:nvSpPr>
        <p:spPr>
          <a:xfrm>
            <a:off x="684213" y="1052736"/>
            <a:ext cx="8064252" cy="4679949"/>
          </a:xfrm>
        </p:spPr>
        <p:txBody>
          <a:bodyPr/>
          <a:lstStyle/>
          <a:p>
            <a:pPr marL="457200" indent="-457200">
              <a:buFont typeface="+mj-lt"/>
              <a:buAutoNum type="arabicPeriod"/>
            </a:pPr>
            <a:r>
              <a:rPr lang="en-GB" b="0" dirty="0"/>
              <a:t>Section 42 of the CFA 2014 (duty to secure special educational </a:t>
            </a:r>
            <a:r>
              <a:rPr lang="en-GB" dirty="0"/>
              <a:t>provision</a:t>
            </a:r>
            <a:r>
              <a:rPr lang="en-GB" b="0" dirty="0"/>
              <a:t> and health care </a:t>
            </a:r>
            <a:r>
              <a:rPr lang="en-GB" dirty="0"/>
              <a:t>provision</a:t>
            </a:r>
            <a:r>
              <a:rPr lang="en-GB" b="0" dirty="0"/>
              <a:t> in accordance with EHC plan): the duty on LAs or commissioning health bodies to secure or arrange the provision is temporarily modified to a duty to use ‘reasonable endeavours’ to do so. </a:t>
            </a:r>
          </a:p>
          <a:p>
            <a:pPr marL="457200" indent="-457200">
              <a:buFont typeface="+mj-lt"/>
              <a:buAutoNum type="arabicPeriod"/>
            </a:pPr>
            <a:endParaRPr lang="en-GB" b="0" dirty="0"/>
          </a:p>
          <a:p>
            <a:pPr marL="457200" indent="-457200">
              <a:buFont typeface="+mj-lt"/>
              <a:buAutoNum type="arabicPeriod"/>
            </a:pPr>
            <a:r>
              <a:rPr lang="en-GB" b="0" dirty="0"/>
              <a:t>The SEND (Coronavirus) (Amendment) Regulations 2020 amend Regs that specify </a:t>
            </a:r>
            <a:r>
              <a:rPr lang="en-GB" dirty="0"/>
              <a:t>timescales</a:t>
            </a:r>
            <a:r>
              <a:rPr lang="en-GB" b="0" dirty="0"/>
              <a:t> that principally relate to EHC needs assessments and plans. Where it is not reasonably practicable, or is impractical, to meet that time limit for a reason relating to the incidence or transmission of coronavirus, the specific time limit will not apply -  process must be completed as soon as reasonably practicable.</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dirty="0"/>
          </a:p>
        </p:txBody>
      </p:sp>
    </p:spTree>
    <p:extLst>
      <p:ext uri="{BB962C8B-B14F-4D97-AF65-F5344CB8AC3E}">
        <p14:creationId xmlns:p14="http://schemas.microsoft.com/office/powerpoint/2010/main" val="423531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Timing of changes</a:t>
            </a:r>
          </a:p>
        </p:txBody>
      </p:sp>
      <p:sp>
        <p:nvSpPr>
          <p:cNvPr id="3" name="Content Placeholder 2"/>
          <p:cNvSpPr>
            <a:spLocks noGrp="1"/>
          </p:cNvSpPr>
          <p:nvPr>
            <p:ph idx="1"/>
          </p:nvPr>
        </p:nvSpPr>
        <p:spPr/>
        <p:txBody>
          <a:bodyPr/>
          <a:lstStyle/>
          <a:p>
            <a:r>
              <a:rPr lang="en-GB" sz="2400" b="0" dirty="0"/>
              <a:t>Both sets of changes are effective from 1 May 2020.</a:t>
            </a:r>
          </a:p>
          <a:p>
            <a:r>
              <a:rPr lang="en-GB" sz="2400" b="0" dirty="0"/>
              <a:t>They cannot be applied retrospectively.</a:t>
            </a:r>
          </a:p>
          <a:p>
            <a:pPr lvl="0"/>
            <a:r>
              <a:rPr lang="en-GB" sz="2400" b="0" dirty="0"/>
              <a:t>The s42 modification must be </a:t>
            </a:r>
            <a:r>
              <a:rPr lang="en-GB" sz="2400" b="0"/>
              <a:t>renewed monthly, </a:t>
            </a:r>
            <a:r>
              <a:rPr lang="en-GB" sz="2400" b="0" dirty="0"/>
              <a:t>where the SoS decides it is still appropriate and proportionate. </a:t>
            </a:r>
          </a:p>
          <a:p>
            <a:r>
              <a:rPr lang="en-GB" sz="2400" b="0" dirty="0"/>
              <a:t>The timescale amendments are in place until 25 September 2020.</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5</a:t>
            </a:fld>
            <a:endParaRPr lang="en-GB" dirty="0"/>
          </a:p>
        </p:txBody>
      </p:sp>
    </p:spTree>
    <p:extLst>
      <p:ext uri="{BB962C8B-B14F-4D97-AF65-F5344CB8AC3E}">
        <p14:creationId xmlns:p14="http://schemas.microsoft.com/office/powerpoint/2010/main" val="1007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The guidance emphasises:</a:t>
            </a:r>
          </a:p>
        </p:txBody>
      </p:sp>
      <p:sp>
        <p:nvSpPr>
          <p:cNvPr id="3" name="Content Placeholder 2"/>
          <p:cNvSpPr>
            <a:spLocks noGrp="1"/>
          </p:cNvSpPr>
          <p:nvPr>
            <p:ph idx="1"/>
          </p:nvPr>
        </p:nvSpPr>
        <p:spPr>
          <a:xfrm>
            <a:off x="684213" y="1052736"/>
            <a:ext cx="7848228" cy="4679949"/>
          </a:xfrm>
        </p:spPr>
        <p:txBody>
          <a:bodyPr/>
          <a:lstStyle/>
          <a:p>
            <a:pPr lvl="0"/>
            <a:r>
              <a:rPr lang="en-GB" b="0" dirty="0"/>
              <a:t>Only some aspects of the law on EHC needs assessments and plans have changed temporarily. </a:t>
            </a:r>
          </a:p>
          <a:p>
            <a:pPr lvl="0"/>
            <a:r>
              <a:rPr lang="en-GB" b="0" dirty="0"/>
              <a:t>Duties in law over EHC needs assessments and plans have not been ‘turned off’ - all other aspects of SEND law remain in place.</a:t>
            </a:r>
          </a:p>
          <a:p>
            <a:pPr lvl="0"/>
            <a:r>
              <a:rPr lang="en-GB" b="0" dirty="0"/>
              <a:t>The ongoing importance of co-production with children and young people with SEND and their parents.</a:t>
            </a:r>
          </a:p>
          <a:p>
            <a:pPr lvl="0"/>
            <a:r>
              <a:rPr lang="en-GB" b="0" dirty="0"/>
              <a:t>The impact of coronavirus may mean that the process and provision in place previously may need to change for the time being.</a:t>
            </a:r>
          </a:p>
          <a:p>
            <a:pPr lvl="0"/>
            <a:r>
              <a:rPr lang="en-GB" b="0" dirty="0"/>
              <a:t>A heightened need for effective, timely communication between LAs, health commissioning bodies, families, and all others involved in EHC needs assessment processes and plans.</a:t>
            </a:r>
          </a:p>
        </p:txBody>
      </p:sp>
      <p:sp>
        <p:nvSpPr>
          <p:cNvPr id="4" name="Slide Number Placeholder 3"/>
          <p:cNvSpPr>
            <a:spLocks noGrp="1"/>
          </p:cNvSpPr>
          <p:nvPr>
            <p:ph type="sldNum" sz="quarter" idx="4"/>
          </p:nvPr>
        </p:nvSpPr>
        <p:spPr/>
        <p:txBody>
          <a:bodyPr/>
          <a:lstStyle/>
          <a:p>
            <a:fld id="{5DB98E5A-76C0-453E-B1E0-BC4AB04722D5}" type="slidenum">
              <a:rPr lang="en-GB" smtClean="0"/>
              <a:pPr/>
              <a:t>6</a:t>
            </a:fld>
            <a:endParaRPr lang="en-GB" dirty="0"/>
          </a:p>
        </p:txBody>
      </p:sp>
    </p:spTree>
    <p:extLst>
      <p:ext uri="{BB962C8B-B14F-4D97-AF65-F5344CB8AC3E}">
        <p14:creationId xmlns:p14="http://schemas.microsoft.com/office/powerpoint/2010/main" val="89061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b="0" dirty="0"/>
            </a:br>
            <a:r>
              <a:rPr lang="en-GB" b="0" dirty="0"/>
              <a:t>The importance of co-production</a:t>
            </a:r>
            <a:br>
              <a:rPr lang="en-GB" b="0" dirty="0"/>
            </a:br>
            <a:endParaRPr lang="en-GB" b="0" dirty="0"/>
          </a:p>
        </p:txBody>
      </p:sp>
      <p:sp>
        <p:nvSpPr>
          <p:cNvPr id="3" name="Content Placeholder 2"/>
          <p:cNvSpPr>
            <a:spLocks noGrp="1"/>
          </p:cNvSpPr>
          <p:nvPr>
            <p:ph idx="1"/>
          </p:nvPr>
        </p:nvSpPr>
        <p:spPr/>
        <p:txBody>
          <a:bodyPr/>
          <a:lstStyle/>
          <a:p>
            <a:pPr lvl="0"/>
            <a:r>
              <a:rPr lang="en-GB" sz="2400" b="0" dirty="0"/>
              <a:t>Co-production, and effective communication, remain key at this challenging time, both at the strategic level and in relation to individual cases.</a:t>
            </a:r>
          </a:p>
          <a:p>
            <a:pPr lvl="0"/>
            <a:r>
              <a:rPr lang="en-GB" sz="2400" b="0" dirty="0"/>
              <a:t>Parent carer forums have an important role, working with LAs and health commissioning bodies, to gather and feed in parents’ views on what can realistically be provided to children and young people when the usual ways of working are under such strain. </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7</a:t>
            </a:fld>
            <a:endParaRPr lang="en-GB" dirty="0"/>
          </a:p>
        </p:txBody>
      </p:sp>
    </p:spTree>
    <p:extLst>
      <p:ext uri="{BB962C8B-B14F-4D97-AF65-F5344CB8AC3E}">
        <p14:creationId xmlns:p14="http://schemas.microsoft.com/office/powerpoint/2010/main" val="51418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endeavours</a:t>
            </a:r>
          </a:p>
        </p:txBody>
      </p:sp>
      <p:sp>
        <p:nvSpPr>
          <p:cNvPr id="3" name="Content Placeholder 2"/>
          <p:cNvSpPr>
            <a:spLocks noGrp="1"/>
          </p:cNvSpPr>
          <p:nvPr>
            <p:ph idx="1"/>
          </p:nvPr>
        </p:nvSpPr>
        <p:spPr>
          <a:xfrm>
            <a:off x="684212" y="1052736"/>
            <a:ext cx="7775575" cy="4679949"/>
          </a:xfrm>
        </p:spPr>
        <p:txBody>
          <a:bodyPr/>
          <a:lstStyle/>
          <a:p>
            <a:r>
              <a:rPr lang="en-GB" sz="2200" b="0" dirty="0"/>
              <a:t>LAs and health bodies must use their ‘reasonable endeavours’ to secure or arrange the provision in an EHC plan.</a:t>
            </a:r>
          </a:p>
          <a:p>
            <a:r>
              <a:rPr lang="en-GB" sz="2200" b="0" dirty="0"/>
              <a:t>LAs and health bodies must consider for each child and young person with an EHC plan what they need to provide during the notice period. </a:t>
            </a:r>
          </a:p>
          <a:p>
            <a:r>
              <a:rPr lang="en-GB" sz="2200" b="0" dirty="0"/>
              <a:t>For some, this will mean that the provision specified in their plan can continue to be delivered.</a:t>
            </a:r>
          </a:p>
          <a:p>
            <a:r>
              <a:rPr lang="en-GB" sz="2200" b="0" dirty="0"/>
              <a:t>For others, this may result in a child or young person’s provision being different to that which is set out in their EHC plan, for some, or all, of the time that the notice is in force. </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8</a:t>
            </a:fld>
            <a:endParaRPr lang="en-GB" dirty="0"/>
          </a:p>
        </p:txBody>
      </p:sp>
    </p:spTree>
    <p:extLst>
      <p:ext uri="{BB962C8B-B14F-4D97-AF65-F5344CB8AC3E}">
        <p14:creationId xmlns:p14="http://schemas.microsoft.com/office/powerpoint/2010/main" val="348300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8280275" cy="647701"/>
          </a:xfrm>
        </p:spPr>
        <p:txBody>
          <a:bodyPr/>
          <a:lstStyle/>
          <a:p>
            <a:r>
              <a:rPr lang="en-GB" sz="3000" b="0" dirty="0"/>
              <a:t>Reasonable endeavours – individually applied</a:t>
            </a:r>
          </a:p>
        </p:txBody>
      </p:sp>
      <p:sp>
        <p:nvSpPr>
          <p:cNvPr id="3" name="Content Placeholder 2"/>
          <p:cNvSpPr>
            <a:spLocks noGrp="1"/>
          </p:cNvSpPr>
          <p:nvPr>
            <p:ph idx="1"/>
          </p:nvPr>
        </p:nvSpPr>
        <p:spPr/>
        <p:txBody>
          <a:bodyPr/>
          <a:lstStyle/>
          <a:p>
            <a:r>
              <a:rPr lang="en-GB" sz="2400" b="0" dirty="0"/>
              <a:t>The modified s42 duty relates to the provision for each individual child and young person. </a:t>
            </a:r>
          </a:p>
          <a:p>
            <a:r>
              <a:rPr lang="en-GB" sz="2400" b="0" dirty="0"/>
              <a:t>LAs and health commissioning bodies must not apply blanket policies about the provision to be secured or arranged.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9</a:t>
            </a:fld>
            <a:endParaRPr lang="en-GB" dirty="0"/>
          </a:p>
        </p:txBody>
      </p:sp>
    </p:spTree>
    <p:extLst>
      <p:ext uri="{BB962C8B-B14F-4D97-AF65-F5344CB8AC3E}">
        <p14:creationId xmlns:p14="http://schemas.microsoft.com/office/powerpoint/2010/main" val="984312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97208EA83E2A469B44108A71B2D6EF" ma:contentTypeVersion="2" ma:contentTypeDescription="Create a new document." ma:contentTypeScope="" ma:versionID="80a1dcfb1df892a40d9a999ecf8c4143">
  <xsd:schema xmlns:xsd="http://www.w3.org/2001/XMLSchema" xmlns:xs="http://www.w3.org/2001/XMLSchema" xmlns:p="http://schemas.microsoft.com/office/2006/metadata/properties" xmlns:ns3="3ea2b252-536e-428f-a992-baba591f70e8" targetNamespace="http://schemas.microsoft.com/office/2006/metadata/properties" ma:root="true" ma:fieldsID="1328919c20c35a23fbb4e376c5f25ae8" ns3:_="">
    <xsd:import namespace="3ea2b252-536e-428f-a992-baba591f70e8"/>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a2b252-536e-428f-a992-baba591f70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2.xml><?xml version="1.0" encoding="utf-8"?>
<ds:datastoreItem xmlns:ds="http://schemas.openxmlformats.org/officeDocument/2006/customXml" ds:itemID="{6D83C4CA-F9CA-454B-9682-0D711F1419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2b252-536e-428f-a992-baba591f70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D3942E-F7FA-4AD8-9A69-5FDFB1F490D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3ea2b252-536e-428f-a992-baba591f70e8"/>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8729</TotalTime>
  <Words>2763</Words>
  <Application>Microsoft Office PowerPoint</Application>
  <PresentationFormat>On-screen Show (4:3)</PresentationFormat>
  <Paragraphs>192</Paragraphs>
  <Slides>26</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Courier New</vt:lpstr>
      <vt:lpstr>Wingdings</vt:lpstr>
      <vt:lpstr>Office Theme</vt:lpstr>
      <vt:lpstr>   Education, Health and Care Plans:  Guidance on temporary legislative changes relating to Coronavirus (COVID-19)       </vt:lpstr>
      <vt:lpstr>Why temporary changes are needed</vt:lpstr>
      <vt:lpstr>The guidance - target audience</vt:lpstr>
      <vt:lpstr>Two changes to SEND legislation</vt:lpstr>
      <vt:lpstr>Timing of changes</vt:lpstr>
      <vt:lpstr>The guidance emphasises:</vt:lpstr>
      <vt:lpstr> The importance of co-production </vt:lpstr>
      <vt:lpstr>Reasonable endeavours</vt:lpstr>
      <vt:lpstr>Reasonable endeavours – individually applied</vt:lpstr>
      <vt:lpstr>Reasonable endeavours - decision-making</vt:lpstr>
      <vt:lpstr>Reasonable endeavours: alternative arrangements</vt:lpstr>
      <vt:lpstr>Reasonable endeavours - a possible framework for considering provision</vt:lpstr>
      <vt:lpstr>Reasonable endeavours - Examples of alternative arrangements</vt:lpstr>
      <vt:lpstr>Record-keeping and communication</vt:lpstr>
      <vt:lpstr>Timescales for EHC needs assessments and plans  </vt:lpstr>
      <vt:lpstr>Timescales for EHC needs assessments and plans – key areas affected </vt:lpstr>
      <vt:lpstr>Implications for assessments and making of EHC plans</vt:lpstr>
      <vt:lpstr>Delays: Follow the Code of Practice</vt:lpstr>
      <vt:lpstr>Annual reviews of EHC plans </vt:lpstr>
      <vt:lpstr>Priorities for review</vt:lpstr>
      <vt:lpstr>The duty on education settings to admit (section 43): no change  </vt:lpstr>
      <vt:lpstr>Timescale for education settings to respond to a proposal to name them in an EHC plan: no change </vt:lpstr>
      <vt:lpstr>Complaints and rights of appeal of parents and young persons: no change </vt:lpstr>
      <vt:lpstr>Annually publishing a response to comments on the Local Offer </vt:lpstr>
      <vt:lpstr>Further Coronavirus (COVID-19) publications</vt:lpstr>
      <vt:lpstr>Final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Jane Knowles</cp:lastModifiedBy>
  <cp:revision>537</cp:revision>
  <cp:lastPrinted>2020-02-12T07:34:23Z</cp:lastPrinted>
  <dcterms:created xsi:type="dcterms:W3CDTF">2013-06-06T10:14:36Z</dcterms:created>
  <dcterms:modified xsi:type="dcterms:W3CDTF">2020-05-12T11:23:07Z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0x0101005097208EA83E2A469B44108A71B2D6EF</vt:lpwstr>
  </property>
  <property fmtid="{D5CDD505-2E9C-101B-9397-08002B2CF9AE}" pid="3" name="_AdHocReviewCycleID">
    <vt:i4>-206753373</vt:i4>
  </property>
  <property fmtid="{D5CDD505-2E9C-101B-9397-08002B2CF9AE}" pid="4" name="_NewReviewCycle">
    <vt:lpwstr/>
  </property>
  <property fmtid="{D5CDD505-2E9C-101B-9397-08002B2CF9AE}" pid="5" name="_EmailSubject">
    <vt:lpwstr>Slides from briefing session</vt:lpwstr>
  </property>
  <property fmtid="{D5CDD505-2E9C-101B-9397-08002B2CF9AE}" pid="6" name="_AuthorEmail">
    <vt:lpwstr>Samantha.Rothwell@Barnet.gov.uk</vt:lpwstr>
  </property>
  <property fmtid="{D5CDD505-2E9C-101B-9397-08002B2CF9AE}" pid="7" name="_AuthorEmailDisplayName">
    <vt:lpwstr>Rothwell, Samantha</vt:lpwstr>
  </property>
</Properties>
</file>