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3" r:id="rId8"/>
    <p:sldId id="286" r:id="rId9"/>
    <p:sldId id="264" r:id="rId10"/>
    <p:sldId id="288" r:id="rId11"/>
    <p:sldId id="266" r:id="rId12"/>
    <p:sldId id="267" r:id="rId13"/>
    <p:sldId id="287" r:id="rId14"/>
    <p:sldId id="268" r:id="rId15"/>
    <p:sldId id="269" r:id="rId16"/>
    <p:sldId id="270" r:id="rId17"/>
    <p:sldId id="271" r:id="rId18"/>
    <p:sldId id="272" r:id="rId19"/>
    <p:sldId id="273" r:id="rId20"/>
    <p:sldId id="274" r:id="rId21"/>
    <p:sldId id="275" r:id="rId22"/>
    <p:sldId id="276" r:id="rId23"/>
    <p:sldId id="284" r:id="rId24"/>
    <p:sldId id="282" r:id="rId25"/>
    <p:sldId id="278" r:id="rId26"/>
    <p:sldId id="280" r:id="rId27"/>
    <p:sldId id="279" r:id="rId28"/>
    <p:sldId id="277" r:id="rId29"/>
    <p:sldId id="281" r:id="rId30"/>
    <p:sldId id="285" r:id="rId31"/>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C23118-AA7F-40C1-AAB1-B22B991744B2}" type="doc">
      <dgm:prSet loTypeId="urn:microsoft.com/office/officeart/2005/8/layout/cycle4#2" loCatId="cycle" qsTypeId="urn:microsoft.com/office/officeart/2005/8/quickstyle/simple1" qsCatId="simple" csTypeId="urn:microsoft.com/office/officeart/2005/8/colors/accent1_2" csCatId="accent1" phldr="1"/>
      <dgm:spPr/>
      <dgm:t>
        <a:bodyPr/>
        <a:lstStyle/>
        <a:p>
          <a:endParaRPr lang="en-GB"/>
        </a:p>
      </dgm:t>
    </dgm:pt>
    <dgm:pt modelId="{640DB7F3-E80E-4800-BB33-383A17D9697E}">
      <dgm:prSet phldrT="[Text]"/>
      <dgm:spPr/>
      <dgm:t>
        <a:bodyPr/>
        <a:lstStyle/>
        <a:p>
          <a:r>
            <a:rPr lang="en-GB" dirty="0"/>
            <a:t>Universal Services</a:t>
          </a:r>
        </a:p>
        <a:p>
          <a:r>
            <a:rPr lang="en-GB" dirty="0"/>
            <a:t>Tier 1</a:t>
          </a:r>
        </a:p>
      </dgm:t>
    </dgm:pt>
    <dgm:pt modelId="{34728253-6DA6-4EA3-B346-DA21D5F5CEF3}" type="parTrans" cxnId="{041318D5-24B0-4820-B3A7-7923E669D3A9}">
      <dgm:prSet/>
      <dgm:spPr/>
      <dgm:t>
        <a:bodyPr/>
        <a:lstStyle/>
        <a:p>
          <a:endParaRPr lang="en-GB"/>
        </a:p>
      </dgm:t>
    </dgm:pt>
    <dgm:pt modelId="{9E4ED43B-55B9-4C47-9DAE-AB03A3E82CE3}" type="sibTrans" cxnId="{041318D5-24B0-4820-B3A7-7923E669D3A9}">
      <dgm:prSet/>
      <dgm:spPr/>
      <dgm:t>
        <a:bodyPr/>
        <a:lstStyle/>
        <a:p>
          <a:endParaRPr lang="en-GB"/>
        </a:p>
      </dgm:t>
    </dgm:pt>
    <dgm:pt modelId="{C3A551F5-EFA4-4B11-850D-708B54EFFFF5}">
      <dgm:prSet phldrT="[Text]" custT="1"/>
      <dgm:spPr/>
      <dgm:t>
        <a:bodyPr/>
        <a:lstStyle/>
        <a:p>
          <a:r>
            <a:rPr lang="en-GB" sz="2000" dirty="0"/>
            <a:t>Commissioned by local authority, schools; CCG and NHSE</a:t>
          </a:r>
        </a:p>
      </dgm:t>
    </dgm:pt>
    <dgm:pt modelId="{2D99E0E0-066D-4D8D-BB67-1A1A7C62290F}" type="parTrans" cxnId="{8E0D0D7D-3FE5-4D8A-A30A-1A6337061C46}">
      <dgm:prSet/>
      <dgm:spPr/>
      <dgm:t>
        <a:bodyPr/>
        <a:lstStyle/>
        <a:p>
          <a:endParaRPr lang="en-GB"/>
        </a:p>
      </dgm:t>
    </dgm:pt>
    <dgm:pt modelId="{A51CCA31-D84B-437F-B482-2C1397484CB0}" type="sibTrans" cxnId="{8E0D0D7D-3FE5-4D8A-A30A-1A6337061C46}">
      <dgm:prSet/>
      <dgm:spPr/>
      <dgm:t>
        <a:bodyPr/>
        <a:lstStyle/>
        <a:p>
          <a:endParaRPr lang="en-GB"/>
        </a:p>
      </dgm:t>
    </dgm:pt>
    <dgm:pt modelId="{FF89A8DD-4055-4864-A157-16C8AEB06A83}">
      <dgm:prSet phldrT="[Text]"/>
      <dgm:spPr/>
      <dgm:t>
        <a:bodyPr/>
        <a:lstStyle/>
        <a:p>
          <a:r>
            <a:rPr lang="en-GB" dirty="0"/>
            <a:t>Targeted Services  Tier 2</a:t>
          </a:r>
        </a:p>
      </dgm:t>
    </dgm:pt>
    <dgm:pt modelId="{B1C39E24-53C9-44CA-9395-7FC71494B559}" type="parTrans" cxnId="{393712F3-15B8-4FF4-A3E2-878D6B14BAE1}">
      <dgm:prSet/>
      <dgm:spPr/>
      <dgm:t>
        <a:bodyPr/>
        <a:lstStyle/>
        <a:p>
          <a:endParaRPr lang="en-GB"/>
        </a:p>
      </dgm:t>
    </dgm:pt>
    <dgm:pt modelId="{46B29468-B1C3-4FBB-9BB5-5801D37241FC}" type="sibTrans" cxnId="{393712F3-15B8-4FF4-A3E2-878D6B14BAE1}">
      <dgm:prSet/>
      <dgm:spPr/>
      <dgm:t>
        <a:bodyPr/>
        <a:lstStyle/>
        <a:p>
          <a:endParaRPr lang="en-GB"/>
        </a:p>
      </dgm:t>
    </dgm:pt>
    <dgm:pt modelId="{9BF7CD8E-29BF-4E6E-8EA2-C4B0466606E8}">
      <dgm:prSet phldrT="[Text]" custT="1"/>
      <dgm:spPr/>
      <dgm:t>
        <a:bodyPr/>
        <a:lstStyle/>
        <a:p>
          <a:r>
            <a:rPr lang="en-GB" sz="2000" dirty="0"/>
            <a:t>Commissioned by schools, local authority and CCG</a:t>
          </a:r>
        </a:p>
      </dgm:t>
    </dgm:pt>
    <dgm:pt modelId="{6D24BD41-50B8-44E9-9D64-8203A6C448D4}" type="parTrans" cxnId="{A0A8BF39-6E56-4B17-ABF4-80C56093AFCB}">
      <dgm:prSet/>
      <dgm:spPr/>
      <dgm:t>
        <a:bodyPr/>
        <a:lstStyle/>
        <a:p>
          <a:endParaRPr lang="en-GB"/>
        </a:p>
      </dgm:t>
    </dgm:pt>
    <dgm:pt modelId="{B9570DB7-7815-4D36-A250-A4E72A54EC47}" type="sibTrans" cxnId="{A0A8BF39-6E56-4B17-ABF4-80C56093AFCB}">
      <dgm:prSet/>
      <dgm:spPr/>
      <dgm:t>
        <a:bodyPr/>
        <a:lstStyle/>
        <a:p>
          <a:endParaRPr lang="en-GB"/>
        </a:p>
      </dgm:t>
    </dgm:pt>
    <dgm:pt modelId="{F0AA3686-46A3-499B-B1D1-457F493ED57C}">
      <dgm:prSet phldrT="[Text]"/>
      <dgm:spPr/>
      <dgm:t>
        <a:bodyPr/>
        <a:lstStyle/>
        <a:p>
          <a:r>
            <a:rPr lang="en-GB" dirty="0"/>
            <a:t>Inpatient Services Tier 4</a:t>
          </a:r>
        </a:p>
      </dgm:t>
    </dgm:pt>
    <dgm:pt modelId="{B429211E-C29B-4B21-8DF5-F5BC519190A6}" type="parTrans" cxnId="{AF310047-3A16-4F15-BBE6-B9AF4BAC269E}">
      <dgm:prSet/>
      <dgm:spPr/>
      <dgm:t>
        <a:bodyPr/>
        <a:lstStyle/>
        <a:p>
          <a:endParaRPr lang="en-GB"/>
        </a:p>
      </dgm:t>
    </dgm:pt>
    <dgm:pt modelId="{58EF2A69-6D78-423B-A542-2328A31C0CE5}" type="sibTrans" cxnId="{AF310047-3A16-4F15-BBE6-B9AF4BAC269E}">
      <dgm:prSet/>
      <dgm:spPr/>
      <dgm:t>
        <a:bodyPr/>
        <a:lstStyle/>
        <a:p>
          <a:endParaRPr lang="en-GB"/>
        </a:p>
      </dgm:t>
    </dgm:pt>
    <dgm:pt modelId="{634EE0EC-435D-4E3A-8687-0319206C673D}">
      <dgm:prSet phldrT="[Text]" custT="1"/>
      <dgm:spPr/>
      <dgm:t>
        <a:bodyPr/>
        <a:lstStyle/>
        <a:p>
          <a:r>
            <a:rPr lang="en-GB" sz="2000" dirty="0"/>
            <a:t>Commissioned by NHS England</a:t>
          </a:r>
        </a:p>
      </dgm:t>
    </dgm:pt>
    <dgm:pt modelId="{41087D0A-CC36-42D3-81A7-FAC8F6FE5A17}" type="parTrans" cxnId="{DFC5811F-CE39-42B4-8FA1-BB0C8CCA5B10}">
      <dgm:prSet/>
      <dgm:spPr/>
      <dgm:t>
        <a:bodyPr/>
        <a:lstStyle/>
        <a:p>
          <a:endParaRPr lang="en-GB"/>
        </a:p>
      </dgm:t>
    </dgm:pt>
    <dgm:pt modelId="{13C8A051-97DF-4C42-A7FF-3AC6491CFDA8}" type="sibTrans" cxnId="{DFC5811F-CE39-42B4-8FA1-BB0C8CCA5B10}">
      <dgm:prSet/>
      <dgm:spPr/>
      <dgm:t>
        <a:bodyPr/>
        <a:lstStyle/>
        <a:p>
          <a:endParaRPr lang="en-GB"/>
        </a:p>
      </dgm:t>
    </dgm:pt>
    <dgm:pt modelId="{1487E682-0086-40D5-AA94-D5CBFE26F04C}">
      <dgm:prSet phldrT="[Text]"/>
      <dgm:spPr/>
      <dgm:t>
        <a:bodyPr/>
        <a:lstStyle/>
        <a:p>
          <a:r>
            <a:rPr lang="en-GB" dirty="0"/>
            <a:t>Specialist Services Tier 3</a:t>
          </a:r>
        </a:p>
      </dgm:t>
    </dgm:pt>
    <dgm:pt modelId="{D752A8E0-CD64-409B-AC25-CE33B22DE48F}" type="parTrans" cxnId="{1EA5C54D-C410-463F-8C97-65EE5C5F4660}">
      <dgm:prSet/>
      <dgm:spPr/>
      <dgm:t>
        <a:bodyPr/>
        <a:lstStyle/>
        <a:p>
          <a:endParaRPr lang="en-GB"/>
        </a:p>
      </dgm:t>
    </dgm:pt>
    <dgm:pt modelId="{E3B51A3A-C13D-455D-A9B4-FB90648859AF}" type="sibTrans" cxnId="{1EA5C54D-C410-463F-8C97-65EE5C5F4660}">
      <dgm:prSet/>
      <dgm:spPr/>
      <dgm:t>
        <a:bodyPr/>
        <a:lstStyle/>
        <a:p>
          <a:endParaRPr lang="en-GB"/>
        </a:p>
      </dgm:t>
    </dgm:pt>
    <dgm:pt modelId="{8E79B760-6D40-4076-8477-71A8C5672BB5}">
      <dgm:prSet phldrT="[Text]" custT="1"/>
      <dgm:spPr/>
      <dgm:t>
        <a:bodyPr/>
        <a:lstStyle/>
        <a:p>
          <a:r>
            <a:rPr lang="en-GB" sz="2000" dirty="0"/>
            <a:t>Commissioned by CCG</a:t>
          </a:r>
        </a:p>
      </dgm:t>
    </dgm:pt>
    <dgm:pt modelId="{3D163F37-B368-4EF3-BDEF-241B0E6A72E1}" type="parTrans" cxnId="{455E78BD-1038-4689-B7E4-800278CA8DE1}">
      <dgm:prSet/>
      <dgm:spPr/>
      <dgm:t>
        <a:bodyPr/>
        <a:lstStyle/>
        <a:p>
          <a:endParaRPr lang="en-GB"/>
        </a:p>
      </dgm:t>
    </dgm:pt>
    <dgm:pt modelId="{D21D4494-1C22-41E4-9959-B9D336DAD3EA}" type="sibTrans" cxnId="{455E78BD-1038-4689-B7E4-800278CA8DE1}">
      <dgm:prSet/>
      <dgm:spPr/>
      <dgm:t>
        <a:bodyPr/>
        <a:lstStyle/>
        <a:p>
          <a:endParaRPr lang="en-GB"/>
        </a:p>
      </dgm:t>
    </dgm:pt>
    <dgm:pt modelId="{2687EB59-87F0-4E82-BF34-FAF1EA7E9437}" type="pres">
      <dgm:prSet presAssocID="{FAC23118-AA7F-40C1-AAB1-B22B991744B2}" presName="cycleMatrixDiagram" presStyleCnt="0">
        <dgm:presLayoutVars>
          <dgm:chMax val="1"/>
          <dgm:dir/>
          <dgm:animLvl val="lvl"/>
          <dgm:resizeHandles val="exact"/>
        </dgm:presLayoutVars>
      </dgm:prSet>
      <dgm:spPr/>
    </dgm:pt>
    <dgm:pt modelId="{168F1D50-2F89-4DF7-B1B5-A2D2D3312BBF}" type="pres">
      <dgm:prSet presAssocID="{FAC23118-AA7F-40C1-AAB1-B22B991744B2}" presName="children" presStyleCnt="0"/>
      <dgm:spPr/>
    </dgm:pt>
    <dgm:pt modelId="{77468612-C0FA-4E5A-90AB-500A18F64E1B}" type="pres">
      <dgm:prSet presAssocID="{FAC23118-AA7F-40C1-AAB1-B22B991744B2}" presName="child1group" presStyleCnt="0"/>
      <dgm:spPr/>
    </dgm:pt>
    <dgm:pt modelId="{E4EBE44F-B4F0-42AE-AB07-7EEEF8CE4132}" type="pres">
      <dgm:prSet presAssocID="{FAC23118-AA7F-40C1-AAB1-B22B991744B2}" presName="child1" presStyleLbl="bgAcc1" presStyleIdx="0" presStyleCnt="4" custScaleX="126700" custLinFactNeighborX="-40609" custLinFactNeighborY="-7969"/>
      <dgm:spPr/>
    </dgm:pt>
    <dgm:pt modelId="{934C98A4-077B-43A9-97FF-081E3321D429}" type="pres">
      <dgm:prSet presAssocID="{FAC23118-AA7F-40C1-AAB1-B22B991744B2}" presName="child1Text" presStyleLbl="bgAcc1" presStyleIdx="0" presStyleCnt="4">
        <dgm:presLayoutVars>
          <dgm:bulletEnabled val="1"/>
        </dgm:presLayoutVars>
      </dgm:prSet>
      <dgm:spPr/>
    </dgm:pt>
    <dgm:pt modelId="{86AFAE77-B838-491C-AC6E-9D6A6AB9CEB1}" type="pres">
      <dgm:prSet presAssocID="{FAC23118-AA7F-40C1-AAB1-B22B991744B2}" presName="child2group" presStyleCnt="0"/>
      <dgm:spPr/>
    </dgm:pt>
    <dgm:pt modelId="{A69C981C-EF3B-4306-B1B3-878700B19E9E}" type="pres">
      <dgm:prSet presAssocID="{FAC23118-AA7F-40C1-AAB1-B22B991744B2}" presName="child2" presStyleLbl="bgAcc1" presStyleIdx="1" presStyleCnt="4" custScaleX="125766" custLinFactNeighborX="27653" custLinFactNeighborY="1975"/>
      <dgm:spPr/>
    </dgm:pt>
    <dgm:pt modelId="{CD08200E-C88B-4303-ACF1-3D09746A6D77}" type="pres">
      <dgm:prSet presAssocID="{FAC23118-AA7F-40C1-AAB1-B22B991744B2}" presName="child2Text" presStyleLbl="bgAcc1" presStyleIdx="1" presStyleCnt="4">
        <dgm:presLayoutVars>
          <dgm:bulletEnabled val="1"/>
        </dgm:presLayoutVars>
      </dgm:prSet>
      <dgm:spPr/>
    </dgm:pt>
    <dgm:pt modelId="{383BE5E5-2248-4CE2-8C6E-6413E7E55688}" type="pres">
      <dgm:prSet presAssocID="{FAC23118-AA7F-40C1-AAB1-B22B991744B2}" presName="child3group" presStyleCnt="0"/>
      <dgm:spPr/>
    </dgm:pt>
    <dgm:pt modelId="{4336C0EA-F433-4793-84A6-16B06E690983}" type="pres">
      <dgm:prSet presAssocID="{FAC23118-AA7F-40C1-AAB1-B22B991744B2}" presName="child3" presStyleLbl="bgAcc1" presStyleIdx="2" presStyleCnt="4" custScaleX="142199" custLinFactNeighborX="23291" custLinFactNeighborY="-6679"/>
      <dgm:spPr/>
    </dgm:pt>
    <dgm:pt modelId="{0B654A97-8925-45DA-A820-168619BB94ED}" type="pres">
      <dgm:prSet presAssocID="{FAC23118-AA7F-40C1-AAB1-B22B991744B2}" presName="child3Text" presStyleLbl="bgAcc1" presStyleIdx="2" presStyleCnt="4">
        <dgm:presLayoutVars>
          <dgm:bulletEnabled val="1"/>
        </dgm:presLayoutVars>
      </dgm:prSet>
      <dgm:spPr/>
    </dgm:pt>
    <dgm:pt modelId="{11159251-7342-4159-B2D1-11396BED7992}" type="pres">
      <dgm:prSet presAssocID="{FAC23118-AA7F-40C1-AAB1-B22B991744B2}" presName="child4group" presStyleCnt="0"/>
      <dgm:spPr/>
    </dgm:pt>
    <dgm:pt modelId="{147D5576-EEC9-49E9-802F-8AFE31B3C693}" type="pres">
      <dgm:prSet presAssocID="{FAC23118-AA7F-40C1-AAB1-B22B991744B2}" presName="child4" presStyleLbl="bgAcc1" presStyleIdx="3" presStyleCnt="4" custScaleX="146491" custLinFactNeighborX="-30713" custLinFactNeighborY="-6679"/>
      <dgm:spPr/>
    </dgm:pt>
    <dgm:pt modelId="{91FC5559-6D75-42BB-8FD8-AFE7A4CF713E}" type="pres">
      <dgm:prSet presAssocID="{FAC23118-AA7F-40C1-AAB1-B22B991744B2}" presName="child4Text" presStyleLbl="bgAcc1" presStyleIdx="3" presStyleCnt="4">
        <dgm:presLayoutVars>
          <dgm:bulletEnabled val="1"/>
        </dgm:presLayoutVars>
      </dgm:prSet>
      <dgm:spPr/>
    </dgm:pt>
    <dgm:pt modelId="{A0975920-EBC6-49DF-B259-770302836DF0}" type="pres">
      <dgm:prSet presAssocID="{FAC23118-AA7F-40C1-AAB1-B22B991744B2}" presName="childPlaceholder" presStyleCnt="0"/>
      <dgm:spPr/>
    </dgm:pt>
    <dgm:pt modelId="{299FA8CC-1538-42ED-933A-C720E3631A98}" type="pres">
      <dgm:prSet presAssocID="{FAC23118-AA7F-40C1-AAB1-B22B991744B2}" presName="circle" presStyleCnt="0"/>
      <dgm:spPr/>
    </dgm:pt>
    <dgm:pt modelId="{3AC91667-8AD2-43B7-8007-888AE3292572}" type="pres">
      <dgm:prSet presAssocID="{FAC23118-AA7F-40C1-AAB1-B22B991744B2}" presName="quadrant1" presStyleLbl="node1" presStyleIdx="0" presStyleCnt="4">
        <dgm:presLayoutVars>
          <dgm:chMax val="1"/>
          <dgm:bulletEnabled val="1"/>
        </dgm:presLayoutVars>
      </dgm:prSet>
      <dgm:spPr/>
    </dgm:pt>
    <dgm:pt modelId="{1755E22F-8A01-461E-B0FA-76BDFA91808F}" type="pres">
      <dgm:prSet presAssocID="{FAC23118-AA7F-40C1-AAB1-B22B991744B2}" presName="quadrant2" presStyleLbl="node1" presStyleIdx="1" presStyleCnt="4">
        <dgm:presLayoutVars>
          <dgm:chMax val="1"/>
          <dgm:bulletEnabled val="1"/>
        </dgm:presLayoutVars>
      </dgm:prSet>
      <dgm:spPr/>
    </dgm:pt>
    <dgm:pt modelId="{3FA831BC-8265-463B-904E-A5FCB09C0464}" type="pres">
      <dgm:prSet presAssocID="{FAC23118-AA7F-40C1-AAB1-B22B991744B2}" presName="quadrant3" presStyleLbl="node1" presStyleIdx="2" presStyleCnt="4">
        <dgm:presLayoutVars>
          <dgm:chMax val="1"/>
          <dgm:bulletEnabled val="1"/>
        </dgm:presLayoutVars>
      </dgm:prSet>
      <dgm:spPr/>
    </dgm:pt>
    <dgm:pt modelId="{37F5AAE3-5A4B-4F5F-A0B3-A9A5206F366F}" type="pres">
      <dgm:prSet presAssocID="{FAC23118-AA7F-40C1-AAB1-B22B991744B2}" presName="quadrant4" presStyleLbl="node1" presStyleIdx="3" presStyleCnt="4">
        <dgm:presLayoutVars>
          <dgm:chMax val="1"/>
          <dgm:bulletEnabled val="1"/>
        </dgm:presLayoutVars>
      </dgm:prSet>
      <dgm:spPr/>
    </dgm:pt>
    <dgm:pt modelId="{D362749B-C31D-4996-AB94-C5B2AF6EAACD}" type="pres">
      <dgm:prSet presAssocID="{FAC23118-AA7F-40C1-AAB1-B22B991744B2}" presName="quadrantPlaceholder" presStyleCnt="0"/>
      <dgm:spPr/>
    </dgm:pt>
    <dgm:pt modelId="{7EC732CC-D876-449D-AC69-E210FB52ED35}" type="pres">
      <dgm:prSet presAssocID="{FAC23118-AA7F-40C1-AAB1-B22B991744B2}" presName="center1" presStyleLbl="fgShp" presStyleIdx="0" presStyleCnt="2"/>
      <dgm:spPr/>
    </dgm:pt>
    <dgm:pt modelId="{CF734167-0240-436C-95E2-4AD90B37FE7A}" type="pres">
      <dgm:prSet presAssocID="{FAC23118-AA7F-40C1-AAB1-B22B991744B2}" presName="center2" presStyleLbl="fgShp" presStyleIdx="1" presStyleCnt="2"/>
      <dgm:spPr/>
    </dgm:pt>
  </dgm:ptLst>
  <dgm:cxnLst>
    <dgm:cxn modelId="{0154571B-A64A-4911-96F7-028413EC62FF}" type="presOf" srcId="{1487E682-0086-40D5-AA94-D5CBFE26F04C}" destId="{37F5AAE3-5A4B-4F5F-A0B3-A9A5206F366F}" srcOrd="0" destOrd="0" presId="urn:microsoft.com/office/officeart/2005/8/layout/cycle4#2"/>
    <dgm:cxn modelId="{DFC5811F-CE39-42B4-8FA1-BB0C8CCA5B10}" srcId="{F0AA3686-46A3-499B-B1D1-457F493ED57C}" destId="{634EE0EC-435D-4E3A-8687-0319206C673D}" srcOrd="0" destOrd="0" parTransId="{41087D0A-CC36-42D3-81A7-FAC8F6FE5A17}" sibTransId="{13C8A051-97DF-4C42-A7FF-3AC6491CFDA8}"/>
    <dgm:cxn modelId="{66C38F1F-3DDA-44B2-A375-A2D37EBDBDC4}" type="presOf" srcId="{8E79B760-6D40-4076-8477-71A8C5672BB5}" destId="{91FC5559-6D75-42BB-8FD8-AFE7A4CF713E}" srcOrd="1" destOrd="0" presId="urn:microsoft.com/office/officeart/2005/8/layout/cycle4#2"/>
    <dgm:cxn modelId="{A0A8BF39-6E56-4B17-ABF4-80C56093AFCB}" srcId="{FF89A8DD-4055-4864-A157-16C8AEB06A83}" destId="{9BF7CD8E-29BF-4E6E-8EA2-C4B0466606E8}" srcOrd="0" destOrd="0" parTransId="{6D24BD41-50B8-44E9-9D64-8203A6C448D4}" sibTransId="{B9570DB7-7815-4D36-A250-A4E72A54EC47}"/>
    <dgm:cxn modelId="{D2D2C73A-29FD-4049-9E68-C876232E1804}" type="presOf" srcId="{C3A551F5-EFA4-4B11-850D-708B54EFFFF5}" destId="{934C98A4-077B-43A9-97FF-081E3321D429}" srcOrd="1" destOrd="0" presId="urn:microsoft.com/office/officeart/2005/8/layout/cycle4#2"/>
    <dgm:cxn modelId="{5E777E41-D740-42BA-B44F-8E8E124EFC89}" type="presOf" srcId="{FAC23118-AA7F-40C1-AAB1-B22B991744B2}" destId="{2687EB59-87F0-4E82-BF34-FAF1EA7E9437}" srcOrd="0" destOrd="0" presId="urn:microsoft.com/office/officeart/2005/8/layout/cycle4#2"/>
    <dgm:cxn modelId="{BE668945-FB8B-49B5-9D8E-22B306216F18}" type="presOf" srcId="{8E79B760-6D40-4076-8477-71A8C5672BB5}" destId="{147D5576-EEC9-49E9-802F-8AFE31B3C693}" srcOrd="0" destOrd="0" presId="urn:microsoft.com/office/officeart/2005/8/layout/cycle4#2"/>
    <dgm:cxn modelId="{AF310047-3A16-4F15-BBE6-B9AF4BAC269E}" srcId="{FAC23118-AA7F-40C1-AAB1-B22B991744B2}" destId="{F0AA3686-46A3-499B-B1D1-457F493ED57C}" srcOrd="2" destOrd="0" parTransId="{B429211E-C29B-4B21-8DF5-F5BC519190A6}" sibTransId="{58EF2A69-6D78-423B-A542-2328A31C0CE5}"/>
    <dgm:cxn modelId="{1EA5C54D-C410-463F-8C97-65EE5C5F4660}" srcId="{FAC23118-AA7F-40C1-AAB1-B22B991744B2}" destId="{1487E682-0086-40D5-AA94-D5CBFE26F04C}" srcOrd="3" destOrd="0" parTransId="{D752A8E0-CD64-409B-AC25-CE33B22DE48F}" sibTransId="{E3B51A3A-C13D-455D-A9B4-FB90648859AF}"/>
    <dgm:cxn modelId="{1E1ED855-07B4-461A-99BE-F04B6D864AF4}" type="presOf" srcId="{C3A551F5-EFA4-4B11-850D-708B54EFFFF5}" destId="{E4EBE44F-B4F0-42AE-AB07-7EEEF8CE4132}" srcOrd="0" destOrd="0" presId="urn:microsoft.com/office/officeart/2005/8/layout/cycle4#2"/>
    <dgm:cxn modelId="{FC3FC957-AFA3-4F81-9FD0-531350CE6B61}" type="presOf" srcId="{F0AA3686-46A3-499B-B1D1-457F493ED57C}" destId="{3FA831BC-8265-463B-904E-A5FCB09C0464}" srcOrd="0" destOrd="0" presId="urn:microsoft.com/office/officeart/2005/8/layout/cycle4#2"/>
    <dgm:cxn modelId="{8E0D0D7D-3FE5-4D8A-A30A-1A6337061C46}" srcId="{640DB7F3-E80E-4800-BB33-383A17D9697E}" destId="{C3A551F5-EFA4-4B11-850D-708B54EFFFF5}" srcOrd="0" destOrd="0" parTransId="{2D99E0E0-066D-4D8D-BB67-1A1A7C62290F}" sibTransId="{A51CCA31-D84B-437F-B482-2C1397484CB0}"/>
    <dgm:cxn modelId="{CE5D6682-1A43-4867-8053-BFA97DE59F32}" type="presOf" srcId="{9BF7CD8E-29BF-4E6E-8EA2-C4B0466606E8}" destId="{A69C981C-EF3B-4306-B1B3-878700B19E9E}" srcOrd="0" destOrd="0" presId="urn:microsoft.com/office/officeart/2005/8/layout/cycle4#2"/>
    <dgm:cxn modelId="{0C49CEA6-EB9E-4C90-94AE-E0910B0EF4EE}" type="presOf" srcId="{FF89A8DD-4055-4864-A157-16C8AEB06A83}" destId="{1755E22F-8A01-461E-B0FA-76BDFA91808F}" srcOrd="0" destOrd="0" presId="urn:microsoft.com/office/officeart/2005/8/layout/cycle4#2"/>
    <dgm:cxn modelId="{EB85BAB6-F47B-4EA2-96B5-E03BAE5F7C91}" type="presOf" srcId="{640DB7F3-E80E-4800-BB33-383A17D9697E}" destId="{3AC91667-8AD2-43B7-8007-888AE3292572}" srcOrd="0" destOrd="0" presId="urn:microsoft.com/office/officeart/2005/8/layout/cycle4#2"/>
    <dgm:cxn modelId="{455E78BD-1038-4689-B7E4-800278CA8DE1}" srcId="{1487E682-0086-40D5-AA94-D5CBFE26F04C}" destId="{8E79B760-6D40-4076-8477-71A8C5672BB5}" srcOrd="0" destOrd="0" parTransId="{3D163F37-B368-4EF3-BDEF-241B0E6A72E1}" sibTransId="{D21D4494-1C22-41E4-9959-B9D336DAD3EA}"/>
    <dgm:cxn modelId="{DDAABCBD-CA2A-4D51-BAB3-EF4C8D1EFE64}" type="presOf" srcId="{634EE0EC-435D-4E3A-8687-0319206C673D}" destId="{4336C0EA-F433-4793-84A6-16B06E690983}" srcOrd="0" destOrd="0" presId="urn:microsoft.com/office/officeart/2005/8/layout/cycle4#2"/>
    <dgm:cxn modelId="{6CDDF5D0-42FB-46DC-A2DB-E7886D56EC00}" type="presOf" srcId="{634EE0EC-435D-4E3A-8687-0319206C673D}" destId="{0B654A97-8925-45DA-A820-168619BB94ED}" srcOrd="1" destOrd="0" presId="urn:microsoft.com/office/officeart/2005/8/layout/cycle4#2"/>
    <dgm:cxn modelId="{6A9244D3-6E2C-4F77-803C-30BAABE8FE59}" type="presOf" srcId="{9BF7CD8E-29BF-4E6E-8EA2-C4B0466606E8}" destId="{CD08200E-C88B-4303-ACF1-3D09746A6D77}" srcOrd="1" destOrd="0" presId="urn:microsoft.com/office/officeart/2005/8/layout/cycle4#2"/>
    <dgm:cxn modelId="{041318D5-24B0-4820-B3A7-7923E669D3A9}" srcId="{FAC23118-AA7F-40C1-AAB1-B22B991744B2}" destId="{640DB7F3-E80E-4800-BB33-383A17D9697E}" srcOrd="0" destOrd="0" parTransId="{34728253-6DA6-4EA3-B346-DA21D5F5CEF3}" sibTransId="{9E4ED43B-55B9-4C47-9DAE-AB03A3E82CE3}"/>
    <dgm:cxn modelId="{393712F3-15B8-4FF4-A3E2-878D6B14BAE1}" srcId="{FAC23118-AA7F-40C1-AAB1-B22B991744B2}" destId="{FF89A8DD-4055-4864-A157-16C8AEB06A83}" srcOrd="1" destOrd="0" parTransId="{B1C39E24-53C9-44CA-9395-7FC71494B559}" sibTransId="{46B29468-B1C3-4FBB-9BB5-5801D37241FC}"/>
    <dgm:cxn modelId="{0937C3AE-7BFD-4DAA-B749-9E2314239C4F}" type="presParOf" srcId="{2687EB59-87F0-4E82-BF34-FAF1EA7E9437}" destId="{168F1D50-2F89-4DF7-B1B5-A2D2D3312BBF}" srcOrd="0" destOrd="0" presId="urn:microsoft.com/office/officeart/2005/8/layout/cycle4#2"/>
    <dgm:cxn modelId="{BA077171-B694-4623-9810-19ECB3571DBC}" type="presParOf" srcId="{168F1D50-2F89-4DF7-B1B5-A2D2D3312BBF}" destId="{77468612-C0FA-4E5A-90AB-500A18F64E1B}" srcOrd="0" destOrd="0" presId="urn:microsoft.com/office/officeart/2005/8/layout/cycle4#2"/>
    <dgm:cxn modelId="{4D77FC5B-B90F-4B22-9EBC-5306CF695168}" type="presParOf" srcId="{77468612-C0FA-4E5A-90AB-500A18F64E1B}" destId="{E4EBE44F-B4F0-42AE-AB07-7EEEF8CE4132}" srcOrd="0" destOrd="0" presId="urn:microsoft.com/office/officeart/2005/8/layout/cycle4#2"/>
    <dgm:cxn modelId="{017D95E5-1BD6-45FF-BCE2-EB0BB8FB0F18}" type="presParOf" srcId="{77468612-C0FA-4E5A-90AB-500A18F64E1B}" destId="{934C98A4-077B-43A9-97FF-081E3321D429}" srcOrd="1" destOrd="0" presId="urn:microsoft.com/office/officeart/2005/8/layout/cycle4#2"/>
    <dgm:cxn modelId="{9F9A22A1-85A1-43B8-A563-07983386B1EF}" type="presParOf" srcId="{168F1D50-2F89-4DF7-B1B5-A2D2D3312BBF}" destId="{86AFAE77-B838-491C-AC6E-9D6A6AB9CEB1}" srcOrd="1" destOrd="0" presId="urn:microsoft.com/office/officeart/2005/8/layout/cycle4#2"/>
    <dgm:cxn modelId="{ADC03E5F-7754-413C-AE4B-8D30E49F822F}" type="presParOf" srcId="{86AFAE77-B838-491C-AC6E-9D6A6AB9CEB1}" destId="{A69C981C-EF3B-4306-B1B3-878700B19E9E}" srcOrd="0" destOrd="0" presId="urn:microsoft.com/office/officeart/2005/8/layout/cycle4#2"/>
    <dgm:cxn modelId="{23DEA732-7D5F-4448-BC88-654AA60753A2}" type="presParOf" srcId="{86AFAE77-B838-491C-AC6E-9D6A6AB9CEB1}" destId="{CD08200E-C88B-4303-ACF1-3D09746A6D77}" srcOrd="1" destOrd="0" presId="urn:microsoft.com/office/officeart/2005/8/layout/cycle4#2"/>
    <dgm:cxn modelId="{EB2812F8-C283-4CC9-99B8-44BC6548F075}" type="presParOf" srcId="{168F1D50-2F89-4DF7-B1B5-A2D2D3312BBF}" destId="{383BE5E5-2248-4CE2-8C6E-6413E7E55688}" srcOrd="2" destOrd="0" presId="urn:microsoft.com/office/officeart/2005/8/layout/cycle4#2"/>
    <dgm:cxn modelId="{F2A9C6E4-4EF4-49CA-9C09-968FCA28EC1D}" type="presParOf" srcId="{383BE5E5-2248-4CE2-8C6E-6413E7E55688}" destId="{4336C0EA-F433-4793-84A6-16B06E690983}" srcOrd="0" destOrd="0" presId="urn:microsoft.com/office/officeart/2005/8/layout/cycle4#2"/>
    <dgm:cxn modelId="{D9A96A06-C4B5-473A-BF7F-7204A3F2427A}" type="presParOf" srcId="{383BE5E5-2248-4CE2-8C6E-6413E7E55688}" destId="{0B654A97-8925-45DA-A820-168619BB94ED}" srcOrd="1" destOrd="0" presId="urn:microsoft.com/office/officeart/2005/8/layout/cycle4#2"/>
    <dgm:cxn modelId="{F3D0807E-F941-4299-BA9F-1C42D6F4136E}" type="presParOf" srcId="{168F1D50-2F89-4DF7-B1B5-A2D2D3312BBF}" destId="{11159251-7342-4159-B2D1-11396BED7992}" srcOrd="3" destOrd="0" presId="urn:microsoft.com/office/officeart/2005/8/layout/cycle4#2"/>
    <dgm:cxn modelId="{A9B04C50-B933-44BC-A4A8-6D7509EEB086}" type="presParOf" srcId="{11159251-7342-4159-B2D1-11396BED7992}" destId="{147D5576-EEC9-49E9-802F-8AFE31B3C693}" srcOrd="0" destOrd="0" presId="urn:microsoft.com/office/officeart/2005/8/layout/cycle4#2"/>
    <dgm:cxn modelId="{246F0288-6B40-43FB-B393-C2817AFE46D4}" type="presParOf" srcId="{11159251-7342-4159-B2D1-11396BED7992}" destId="{91FC5559-6D75-42BB-8FD8-AFE7A4CF713E}" srcOrd="1" destOrd="0" presId="urn:microsoft.com/office/officeart/2005/8/layout/cycle4#2"/>
    <dgm:cxn modelId="{07BA92C2-213B-4FD4-A8F7-3158C0DC6F50}" type="presParOf" srcId="{168F1D50-2F89-4DF7-B1B5-A2D2D3312BBF}" destId="{A0975920-EBC6-49DF-B259-770302836DF0}" srcOrd="4" destOrd="0" presId="urn:microsoft.com/office/officeart/2005/8/layout/cycle4#2"/>
    <dgm:cxn modelId="{DA27ECED-6784-4E68-86F9-C836B8DA253C}" type="presParOf" srcId="{2687EB59-87F0-4E82-BF34-FAF1EA7E9437}" destId="{299FA8CC-1538-42ED-933A-C720E3631A98}" srcOrd="1" destOrd="0" presId="urn:microsoft.com/office/officeart/2005/8/layout/cycle4#2"/>
    <dgm:cxn modelId="{37681F29-A3B6-4B37-9D3D-712320FA2BF5}" type="presParOf" srcId="{299FA8CC-1538-42ED-933A-C720E3631A98}" destId="{3AC91667-8AD2-43B7-8007-888AE3292572}" srcOrd="0" destOrd="0" presId="urn:microsoft.com/office/officeart/2005/8/layout/cycle4#2"/>
    <dgm:cxn modelId="{43A674DC-9D52-4DF8-89DC-807FB9CE7421}" type="presParOf" srcId="{299FA8CC-1538-42ED-933A-C720E3631A98}" destId="{1755E22F-8A01-461E-B0FA-76BDFA91808F}" srcOrd="1" destOrd="0" presId="urn:microsoft.com/office/officeart/2005/8/layout/cycle4#2"/>
    <dgm:cxn modelId="{26583C54-80E0-40EC-A2E4-D342A417EA02}" type="presParOf" srcId="{299FA8CC-1538-42ED-933A-C720E3631A98}" destId="{3FA831BC-8265-463B-904E-A5FCB09C0464}" srcOrd="2" destOrd="0" presId="urn:microsoft.com/office/officeart/2005/8/layout/cycle4#2"/>
    <dgm:cxn modelId="{50BC65F5-7971-49CF-86DF-41B35A5621A4}" type="presParOf" srcId="{299FA8CC-1538-42ED-933A-C720E3631A98}" destId="{37F5AAE3-5A4B-4F5F-A0B3-A9A5206F366F}" srcOrd="3" destOrd="0" presId="urn:microsoft.com/office/officeart/2005/8/layout/cycle4#2"/>
    <dgm:cxn modelId="{1683A804-EC2C-4FB8-A414-041AF199AD11}" type="presParOf" srcId="{299FA8CC-1538-42ED-933A-C720E3631A98}" destId="{D362749B-C31D-4996-AB94-C5B2AF6EAACD}" srcOrd="4" destOrd="0" presId="urn:microsoft.com/office/officeart/2005/8/layout/cycle4#2"/>
    <dgm:cxn modelId="{01364563-A935-4E5B-A2C1-13768B9E3D0C}" type="presParOf" srcId="{2687EB59-87F0-4E82-BF34-FAF1EA7E9437}" destId="{7EC732CC-D876-449D-AC69-E210FB52ED35}" srcOrd="2" destOrd="0" presId="urn:microsoft.com/office/officeart/2005/8/layout/cycle4#2"/>
    <dgm:cxn modelId="{81582E19-730C-4DD0-905F-D821933D2401}" type="presParOf" srcId="{2687EB59-87F0-4E82-BF34-FAF1EA7E9437}" destId="{CF734167-0240-436C-95E2-4AD90B37FE7A}"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0F808-673A-4A14-862D-59B38781083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E5A461AA-6CBD-4391-AAB0-CCF0E020A552}">
      <dgm:prSet phldrT="[Text]" custT="1"/>
      <dgm:spPr/>
      <dgm:t>
        <a:bodyPr/>
        <a:lstStyle/>
        <a:p>
          <a:r>
            <a:rPr lang="en-GB" sz="2400" dirty="0"/>
            <a:t>Health and Wellbeing Board</a:t>
          </a:r>
        </a:p>
      </dgm:t>
    </dgm:pt>
    <dgm:pt modelId="{4D4C5E4E-AA2E-403C-96A7-16ADD01B1409}" type="parTrans" cxnId="{B8E2382D-3D8C-4113-8F9F-71F569BAE130}">
      <dgm:prSet/>
      <dgm:spPr/>
      <dgm:t>
        <a:bodyPr/>
        <a:lstStyle/>
        <a:p>
          <a:endParaRPr lang="en-GB"/>
        </a:p>
      </dgm:t>
    </dgm:pt>
    <dgm:pt modelId="{2FBD5309-C48E-42BB-B30F-A834064A9E2A}" type="sibTrans" cxnId="{B8E2382D-3D8C-4113-8F9F-71F569BAE130}">
      <dgm:prSet/>
      <dgm:spPr/>
      <dgm:t>
        <a:bodyPr/>
        <a:lstStyle/>
        <a:p>
          <a:endParaRPr lang="en-GB"/>
        </a:p>
      </dgm:t>
    </dgm:pt>
    <dgm:pt modelId="{FB478BE7-95CD-4269-8C52-E603860CC569}">
      <dgm:prSet phldrT="[Text]"/>
      <dgm:spPr/>
      <dgm:t>
        <a:bodyPr/>
        <a:lstStyle/>
        <a:p>
          <a:r>
            <a:rPr lang="en-GB" dirty="0"/>
            <a:t>Local Children’s Safeguarding Board</a:t>
          </a:r>
        </a:p>
      </dgm:t>
    </dgm:pt>
    <dgm:pt modelId="{F292094F-75DE-4F71-A6EB-A95379540A4E}" type="parTrans" cxnId="{8827B331-6507-40E8-A69A-F27F66286C41}">
      <dgm:prSet/>
      <dgm:spPr/>
      <dgm:t>
        <a:bodyPr/>
        <a:lstStyle/>
        <a:p>
          <a:endParaRPr lang="en-GB"/>
        </a:p>
      </dgm:t>
    </dgm:pt>
    <dgm:pt modelId="{FB316675-F573-4EC8-B9AE-C8DD92E6B1F9}" type="sibTrans" cxnId="{8827B331-6507-40E8-A69A-F27F66286C41}">
      <dgm:prSet/>
      <dgm:spPr/>
      <dgm:t>
        <a:bodyPr/>
        <a:lstStyle/>
        <a:p>
          <a:endParaRPr lang="en-GB"/>
        </a:p>
      </dgm:t>
    </dgm:pt>
    <dgm:pt modelId="{F7B1971B-89BD-4E29-A3E6-A4F167D81384}">
      <dgm:prSet phldrT="[Text]"/>
      <dgm:spPr/>
      <dgm:t>
        <a:bodyPr/>
        <a:lstStyle/>
        <a:p>
          <a:r>
            <a:rPr lang="en-GB" dirty="0"/>
            <a:t>Children’s Trust Board</a:t>
          </a:r>
        </a:p>
      </dgm:t>
    </dgm:pt>
    <dgm:pt modelId="{3C09DFF6-8BA6-4210-BA04-F7495DF416A3}" type="parTrans" cxnId="{D5D51D59-1CE5-4361-BB4B-426542E9AF31}">
      <dgm:prSet/>
      <dgm:spPr/>
      <dgm:t>
        <a:bodyPr/>
        <a:lstStyle/>
        <a:p>
          <a:endParaRPr lang="en-GB"/>
        </a:p>
      </dgm:t>
    </dgm:pt>
    <dgm:pt modelId="{865BA76C-6F38-465D-91CF-8E1F56788EDA}" type="sibTrans" cxnId="{D5D51D59-1CE5-4361-BB4B-426542E9AF31}">
      <dgm:prSet/>
      <dgm:spPr/>
      <dgm:t>
        <a:bodyPr/>
        <a:lstStyle/>
        <a:p>
          <a:endParaRPr lang="en-GB"/>
        </a:p>
      </dgm:t>
    </dgm:pt>
    <dgm:pt modelId="{5B2C051C-0890-4E08-B368-77995877B0EF}">
      <dgm:prSet phldrT="[Text]"/>
      <dgm:spPr/>
      <dgm:t>
        <a:bodyPr/>
        <a:lstStyle/>
        <a:p>
          <a:r>
            <a:rPr lang="en-GB" dirty="0"/>
            <a:t>CCG Governing Body</a:t>
          </a:r>
        </a:p>
      </dgm:t>
    </dgm:pt>
    <dgm:pt modelId="{3336252F-0178-4A47-A40F-115DEDE25068}" type="parTrans" cxnId="{1460867E-A30F-4967-8753-A6F8F5CB3920}">
      <dgm:prSet/>
      <dgm:spPr/>
      <dgm:t>
        <a:bodyPr/>
        <a:lstStyle/>
        <a:p>
          <a:endParaRPr lang="en-GB"/>
        </a:p>
      </dgm:t>
    </dgm:pt>
    <dgm:pt modelId="{8E9E195C-F64B-4804-B31F-55F36AA7828B}" type="sibTrans" cxnId="{1460867E-A30F-4967-8753-A6F8F5CB3920}">
      <dgm:prSet/>
      <dgm:spPr/>
      <dgm:t>
        <a:bodyPr/>
        <a:lstStyle/>
        <a:p>
          <a:endParaRPr lang="en-GB"/>
        </a:p>
      </dgm:t>
    </dgm:pt>
    <dgm:pt modelId="{0237B05B-F8F5-4249-AAC4-ED03F43DBAAD}" type="pres">
      <dgm:prSet presAssocID="{C630F808-673A-4A14-862D-59B38781083A}" presName="hierChild1" presStyleCnt="0">
        <dgm:presLayoutVars>
          <dgm:orgChart val="1"/>
          <dgm:chPref val="1"/>
          <dgm:dir/>
          <dgm:animOne val="branch"/>
          <dgm:animLvl val="lvl"/>
          <dgm:resizeHandles/>
        </dgm:presLayoutVars>
      </dgm:prSet>
      <dgm:spPr/>
    </dgm:pt>
    <dgm:pt modelId="{D84E1B34-C0BC-4989-85F7-52BED8A25CFA}" type="pres">
      <dgm:prSet presAssocID="{E5A461AA-6CBD-4391-AAB0-CCF0E020A552}" presName="hierRoot1" presStyleCnt="0">
        <dgm:presLayoutVars>
          <dgm:hierBranch val="init"/>
        </dgm:presLayoutVars>
      </dgm:prSet>
      <dgm:spPr/>
    </dgm:pt>
    <dgm:pt modelId="{976803E1-6B10-4A25-96BD-5E9973D68C9E}" type="pres">
      <dgm:prSet presAssocID="{E5A461AA-6CBD-4391-AAB0-CCF0E020A552}" presName="rootComposite1" presStyleCnt="0"/>
      <dgm:spPr/>
    </dgm:pt>
    <dgm:pt modelId="{A50E09C3-3724-4AF0-9BA2-197F1A87D8EE}" type="pres">
      <dgm:prSet presAssocID="{E5A461AA-6CBD-4391-AAB0-CCF0E020A552}" presName="rootText1" presStyleLbl="node0" presStyleIdx="0" presStyleCnt="1" custLinFactNeighborX="-879" custLinFactNeighborY="-70720">
        <dgm:presLayoutVars>
          <dgm:chPref val="3"/>
        </dgm:presLayoutVars>
      </dgm:prSet>
      <dgm:spPr/>
    </dgm:pt>
    <dgm:pt modelId="{B76392C1-C4C3-40C6-856B-89A5C8ADFD09}" type="pres">
      <dgm:prSet presAssocID="{E5A461AA-6CBD-4391-AAB0-CCF0E020A552}" presName="rootConnector1" presStyleLbl="node1" presStyleIdx="0" presStyleCnt="0"/>
      <dgm:spPr/>
    </dgm:pt>
    <dgm:pt modelId="{19D78063-55CB-4AFE-8CC1-4A514D78DDE5}" type="pres">
      <dgm:prSet presAssocID="{E5A461AA-6CBD-4391-AAB0-CCF0E020A552}" presName="hierChild2" presStyleCnt="0"/>
      <dgm:spPr/>
    </dgm:pt>
    <dgm:pt modelId="{6266433A-A51E-4AB7-B139-2FB3386F4046}" type="pres">
      <dgm:prSet presAssocID="{F292094F-75DE-4F71-A6EB-A95379540A4E}" presName="Name37" presStyleLbl="parChTrans1D2" presStyleIdx="0" presStyleCnt="3"/>
      <dgm:spPr/>
    </dgm:pt>
    <dgm:pt modelId="{7A7EC2E8-9B16-4A78-960E-116C36D7ACA7}" type="pres">
      <dgm:prSet presAssocID="{FB478BE7-95CD-4269-8C52-E603860CC569}" presName="hierRoot2" presStyleCnt="0">
        <dgm:presLayoutVars>
          <dgm:hierBranch val="init"/>
        </dgm:presLayoutVars>
      </dgm:prSet>
      <dgm:spPr/>
    </dgm:pt>
    <dgm:pt modelId="{ACB5A957-24C4-461C-9589-72EBD4879F15}" type="pres">
      <dgm:prSet presAssocID="{FB478BE7-95CD-4269-8C52-E603860CC569}" presName="rootComposite" presStyleCnt="0"/>
      <dgm:spPr/>
    </dgm:pt>
    <dgm:pt modelId="{91E41125-2FDF-434B-A551-094DF5172957}" type="pres">
      <dgm:prSet presAssocID="{FB478BE7-95CD-4269-8C52-E603860CC569}" presName="rootText" presStyleLbl="node2" presStyleIdx="0" presStyleCnt="3">
        <dgm:presLayoutVars>
          <dgm:chPref val="3"/>
        </dgm:presLayoutVars>
      </dgm:prSet>
      <dgm:spPr/>
    </dgm:pt>
    <dgm:pt modelId="{D0879F55-F9AA-4311-BF1F-8330E1EFB9FF}" type="pres">
      <dgm:prSet presAssocID="{FB478BE7-95CD-4269-8C52-E603860CC569}" presName="rootConnector" presStyleLbl="node2" presStyleIdx="0" presStyleCnt="3"/>
      <dgm:spPr/>
    </dgm:pt>
    <dgm:pt modelId="{DDB5F934-C2BF-44A1-897A-371FC14FD03F}" type="pres">
      <dgm:prSet presAssocID="{FB478BE7-95CD-4269-8C52-E603860CC569}" presName="hierChild4" presStyleCnt="0"/>
      <dgm:spPr/>
    </dgm:pt>
    <dgm:pt modelId="{14534B47-0C24-4792-A5A8-623AEAF8F606}" type="pres">
      <dgm:prSet presAssocID="{FB478BE7-95CD-4269-8C52-E603860CC569}" presName="hierChild5" presStyleCnt="0"/>
      <dgm:spPr/>
    </dgm:pt>
    <dgm:pt modelId="{58274466-F3A5-48D6-B465-24E4A64AEF8C}" type="pres">
      <dgm:prSet presAssocID="{3C09DFF6-8BA6-4210-BA04-F7495DF416A3}" presName="Name37" presStyleLbl="parChTrans1D2" presStyleIdx="1" presStyleCnt="3"/>
      <dgm:spPr/>
    </dgm:pt>
    <dgm:pt modelId="{E6DD78CB-AC5F-4135-BE05-77EAACC3343C}" type="pres">
      <dgm:prSet presAssocID="{F7B1971B-89BD-4E29-A3E6-A4F167D81384}" presName="hierRoot2" presStyleCnt="0">
        <dgm:presLayoutVars>
          <dgm:hierBranch val="init"/>
        </dgm:presLayoutVars>
      </dgm:prSet>
      <dgm:spPr/>
    </dgm:pt>
    <dgm:pt modelId="{F90D7845-C489-4FCA-8AF6-F44D4B2409EA}" type="pres">
      <dgm:prSet presAssocID="{F7B1971B-89BD-4E29-A3E6-A4F167D81384}" presName="rootComposite" presStyleCnt="0"/>
      <dgm:spPr/>
    </dgm:pt>
    <dgm:pt modelId="{9A11B170-9128-4A1E-B9FD-73D72B38B4D5}" type="pres">
      <dgm:prSet presAssocID="{F7B1971B-89BD-4E29-A3E6-A4F167D81384}" presName="rootText" presStyleLbl="node2" presStyleIdx="1" presStyleCnt="3">
        <dgm:presLayoutVars>
          <dgm:chPref val="3"/>
        </dgm:presLayoutVars>
      </dgm:prSet>
      <dgm:spPr/>
    </dgm:pt>
    <dgm:pt modelId="{D5472813-9658-4789-BFBA-5F168788788B}" type="pres">
      <dgm:prSet presAssocID="{F7B1971B-89BD-4E29-A3E6-A4F167D81384}" presName="rootConnector" presStyleLbl="node2" presStyleIdx="1" presStyleCnt="3"/>
      <dgm:spPr/>
    </dgm:pt>
    <dgm:pt modelId="{44191E72-90BD-41AD-8955-0A16E5EF0CB2}" type="pres">
      <dgm:prSet presAssocID="{F7B1971B-89BD-4E29-A3E6-A4F167D81384}" presName="hierChild4" presStyleCnt="0"/>
      <dgm:spPr/>
    </dgm:pt>
    <dgm:pt modelId="{3B6315F8-AAAF-4505-861D-6781258E10F7}" type="pres">
      <dgm:prSet presAssocID="{F7B1971B-89BD-4E29-A3E6-A4F167D81384}" presName="hierChild5" presStyleCnt="0"/>
      <dgm:spPr/>
    </dgm:pt>
    <dgm:pt modelId="{0763D573-F966-476F-B6D6-462BB92F5103}" type="pres">
      <dgm:prSet presAssocID="{3336252F-0178-4A47-A40F-115DEDE25068}" presName="Name37" presStyleLbl="parChTrans1D2" presStyleIdx="2" presStyleCnt="3"/>
      <dgm:spPr/>
    </dgm:pt>
    <dgm:pt modelId="{4992AEDA-ED9B-4EF3-83A3-C2D08668680B}" type="pres">
      <dgm:prSet presAssocID="{5B2C051C-0890-4E08-B368-77995877B0EF}" presName="hierRoot2" presStyleCnt="0">
        <dgm:presLayoutVars>
          <dgm:hierBranch val="init"/>
        </dgm:presLayoutVars>
      </dgm:prSet>
      <dgm:spPr/>
    </dgm:pt>
    <dgm:pt modelId="{9BB3DB0E-36FF-4076-AC52-0CD7FD1A652C}" type="pres">
      <dgm:prSet presAssocID="{5B2C051C-0890-4E08-B368-77995877B0EF}" presName="rootComposite" presStyleCnt="0"/>
      <dgm:spPr/>
    </dgm:pt>
    <dgm:pt modelId="{59F31E6C-031B-4906-B9F8-44C63177E3DD}" type="pres">
      <dgm:prSet presAssocID="{5B2C051C-0890-4E08-B368-77995877B0EF}" presName="rootText" presStyleLbl="node2" presStyleIdx="2" presStyleCnt="3">
        <dgm:presLayoutVars>
          <dgm:chPref val="3"/>
        </dgm:presLayoutVars>
      </dgm:prSet>
      <dgm:spPr/>
    </dgm:pt>
    <dgm:pt modelId="{575BA80F-A9E1-43CB-A637-BEDC9C8B7D24}" type="pres">
      <dgm:prSet presAssocID="{5B2C051C-0890-4E08-B368-77995877B0EF}" presName="rootConnector" presStyleLbl="node2" presStyleIdx="2" presStyleCnt="3"/>
      <dgm:spPr/>
    </dgm:pt>
    <dgm:pt modelId="{2E8CB19E-3052-4415-9C0A-B80578EAE5AB}" type="pres">
      <dgm:prSet presAssocID="{5B2C051C-0890-4E08-B368-77995877B0EF}" presName="hierChild4" presStyleCnt="0"/>
      <dgm:spPr/>
    </dgm:pt>
    <dgm:pt modelId="{937A45AD-F3AA-4660-978D-80F3F51F9F80}" type="pres">
      <dgm:prSet presAssocID="{5B2C051C-0890-4E08-B368-77995877B0EF}" presName="hierChild5" presStyleCnt="0"/>
      <dgm:spPr/>
    </dgm:pt>
    <dgm:pt modelId="{E8395DA5-E707-4207-B574-6E3FFE70AEC1}" type="pres">
      <dgm:prSet presAssocID="{E5A461AA-6CBD-4391-AAB0-CCF0E020A552}" presName="hierChild3" presStyleCnt="0"/>
      <dgm:spPr/>
    </dgm:pt>
  </dgm:ptLst>
  <dgm:cxnLst>
    <dgm:cxn modelId="{7110190A-8AEC-47A7-B968-83DE55BEEDFE}" type="presOf" srcId="{FB478BE7-95CD-4269-8C52-E603860CC569}" destId="{D0879F55-F9AA-4311-BF1F-8330E1EFB9FF}" srcOrd="1" destOrd="0" presId="urn:microsoft.com/office/officeart/2005/8/layout/orgChart1"/>
    <dgm:cxn modelId="{B8E2382D-3D8C-4113-8F9F-71F569BAE130}" srcId="{C630F808-673A-4A14-862D-59B38781083A}" destId="{E5A461AA-6CBD-4391-AAB0-CCF0E020A552}" srcOrd="0" destOrd="0" parTransId="{4D4C5E4E-AA2E-403C-96A7-16ADD01B1409}" sibTransId="{2FBD5309-C48E-42BB-B30F-A834064A9E2A}"/>
    <dgm:cxn modelId="{8827B331-6507-40E8-A69A-F27F66286C41}" srcId="{E5A461AA-6CBD-4391-AAB0-CCF0E020A552}" destId="{FB478BE7-95CD-4269-8C52-E603860CC569}" srcOrd="0" destOrd="0" parTransId="{F292094F-75DE-4F71-A6EB-A95379540A4E}" sibTransId="{FB316675-F573-4EC8-B9AE-C8DD92E6B1F9}"/>
    <dgm:cxn modelId="{1A042F66-BE21-4548-969E-D7AEAE63B8D1}" type="presOf" srcId="{F7B1971B-89BD-4E29-A3E6-A4F167D81384}" destId="{D5472813-9658-4789-BFBA-5F168788788B}" srcOrd="1" destOrd="0" presId="urn:microsoft.com/office/officeart/2005/8/layout/orgChart1"/>
    <dgm:cxn modelId="{D5D51D59-1CE5-4361-BB4B-426542E9AF31}" srcId="{E5A461AA-6CBD-4391-AAB0-CCF0E020A552}" destId="{F7B1971B-89BD-4E29-A3E6-A4F167D81384}" srcOrd="1" destOrd="0" parTransId="{3C09DFF6-8BA6-4210-BA04-F7495DF416A3}" sibTransId="{865BA76C-6F38-465D-91CF-8E1F56788EDA}"/>
    <dgm:cxn modelId="{9ECC8C7A-B26F-4965-9FBD-3961B7F87665}" type="presOf" srcId="{FB478BE7-95CD-4269-8C52-E603860CC569}" destId="{91E41125-2FDF-434B-A551-094DF5172957}" srcOrd="0" destOrd="0" presId="urn:microsoft.com/office/officeart/2005/8/layout/orgChart1"/>
    <dgm:cxn modelId="{88F5207C-CAAE-4CA2-8334-9ECD25453FFD}" type="presOf" srcId="{C630F808-673A-4A14-862D-59B38781083A}" destId="{0237B05B-F8F5-4249-AAC4-ED03F43DBAAD}" srcOrd="0" destOrd="0" presId="urn:microsoft.com/office/officeart/2005/8/layout/orgChart1"/>
    <dgm:cxn modelId="{1460867E-A30F-4967-8753-A6F8F5CB3920}" srcId="{E5A461AA-6CBD-4391-AAB0-CCF0E020A552}" destId="{5B2C051C-0890-4E08-B368-77995877B0EF}" srcOrd="2" destOrd="0" parTransId="{3336252F-0178-4A47-A40F-115DEDE25068}" sibTransId="{8E9E195C-F64B-4804-B31F-55F36AA7828B}"/>
    <dgm:cxn modelId="{631B498D-BE20-4145-ADCA-A92EA72235E6}" type="presOf" srcId="{E5A461AA-6CBD-4391-AAB0-CCF0E020A552}" destId="{A50E09C3-3724-4AF0-9BA2-197F1A87D8EE}" srcOrd="0" destOrd="0" presId="urn:microsoft.com/office/officeart/2005/8/layout/orgChart1"/>
    <dgm:cxn modelId="{20A79F9A-3E1B-4066-A914-A3D0F93C33CF}" type="presOf" srcId="{E5A461AA-6CBD-4391-AAB0-CCF0E020A552}" destId="{B76392C1-C4C3-40C6-856B-89A5C8ADFD09}" srcOrd="1" destOrd="0" presId="urn:microsoft.com/office/officeart/2005/8/layout/orgChart1"/>
    <dgm:cxn modelId="{A15EDCAA-5CC0-49D2-B58E-0F1FCC056BFF}" type="presOf" srcId="{3336252F-0178-4A47-A40F-115DEDE25068}" destId="{0763D573-F966-476F-B6D6-462BB92F5103}" srcOrd="0" destOrd="0" presId="urn:microsoft.com/office/officeart/2005/8/layout/orgChart1"/>
    <dgm:cxn modelId="{BE06EBAA-AE2D-40E3-A7F6-FFABA6EB8870}" type="presOf" srcId="{F7B1971B-89BD-4E29-A3E6-A4F167D81384}" destId="{9A11B170-9128-4A1E-B9FD-73D72B38B4D5}" srcOrd="0" destOrd="0" presId="urn:microsoft.com/office/officeart/2005/8/layout/orgChart1"/>
    <dgm:cxn modelId="{CDBFC0D9-311F-41C3-B6D9-4C34306EB051}" type="presOf" srcId="{3C09DFF6-8BA6-4210-BA04-F7495DF416A3}" destId="{58274466-F3A5-48D6-B465-24E4A64AEF8C}" srcOrd="0" destOrd="0" presId="urn:microsoft.com/office/officeart/2005/8/layout/orgChart1"/>
    <dgm:cxn modelId="{868FE3E0-3878-4B7D-B81C-F8F2D4BFF3D2}" type="presOf" srcId="{5B2C051C-0890-4E08-B368-77995877B0EF}" destId="{59F31E6C-031B-4906-B9F8-44C63177E3DD}" srcOrd="0" destOrd="0" presId="urn:microsoft.com/office/officeart/2005/8/layout/orgChart1"/>
    <dgm:cxn modelId="{C6E5BFE2-7E11-420E-BFE2-D3AA50ACE972}" type="presOf" srcId="{F292094F-75DE-4F71-A6EB-A95379540A4E}" destId="{6266433A-A51E-4AB7-B139-2FB3386F4046}" srcOrd="0" destOrd="0" presId="urn:microsoft.com/office/officeart/2005/8/layout/orgChart1"/>
    <dgm:cxn modelId="{423211F3-AED0-48C1-B86E-5D0877D449C0}" type="presOf" srcId="{5B2C051C-0890-4E08-B368-77995877B0EF}" destId="{575BA80F-A9E1-43CB-A637-BEDC9C8B7D24}" srcOrd="1" destOrd="0" presId="urn:microsoft.com/office/officeart/2005/8/layout/orgChart1"/>
    <dgm:cxn modelId="{FFA65B91-08A6-4D4B-94D4-10F782288EBF}" type="presParOf" srcId="{0237B05B-F8F5-4249-AAC4-ED03F43DBAAD}" destId="{D84E1B34-C0BC-4989-85F7-52BED8A25CFA}" srcOrd="0" destOrd="0" presId="urn:microsoft.com/office/officeart/2005/8/layout/orgChart1"/>
    <dgm:cxn modelId="{7CF81674-5E98-4A9B-8DE6-938E03E828E9}" type="presParOf" srcId="{D84E1B34-C0BC-4989-85F7-52BED8A25CFA}" destId="{976803E1-6B10-4A25-96BD-5E9973D68C9E}" srcOrd="0" destOrd="0" presId="urn:microsoft.com/office/officeart/2005/8/layout/orgChart1"/>
    <dgm:cxn modelId="{9C69C089-397D-4606-91AA-7F127E4F16DB}" type="presParOf" srcId="{976803E1-6B10-4A25-96BD-5E9973D68C9E}" destId="{A50E09C3-3724-4AF0-9BA2-197F1A87D8EE}" srcOrd="0" destOrd="0" presId="urn:microsoft.com/office/officeart/2005/8/layout/orgChart1"/>
    <dgm:cxn modelId="{A49EC73A-CD28-4CE8-BF27-0358987F19C0}" type="presParOf" srcId="{976803E1-6B10-4A25-96BD-5E9973D68C9E}" destId="{B76392C1-C4C3-40C6-856B-89A5C8ADFD09}" srcOrd="1" destOrd="0" presId="urn:microsoft.com/office/officeart/2005/8/layout/orgChart1"/>
    <dgm:cxn modelId="{CF8811B7-A3AD-41C5-BF00-59EFFAE9F328}" type="presParOf" srcId="{D84E1B34-C0BC-4989-85F7-52BED8A25CFA}" destId="{19D78063-55CB-4AFE-8CC1-4A514D78DDE5}" srcOrd="1" destOrd="0" presId="urn:microsoft.com/office/officeart/2005/8/layout/orgChart1"/>
    <dgm:cxn modelId="{82DB2096-68EA-4ACF-B9E5-77BB6435255F}" type="presParOf" srcId="{19D78063-55CB-4AFE-8CC1-4A514D78DDE5}" destId="{6266433A-A51E-4AB7-B139-2FB3386F4046}" srcOrd="0" destOrd="0" presId="urn:microsoft.com/office/officeart/2005/8/layout/orgChart1"/>
    <dgm:cxn modelId="{CA94A774-90C2-4087-85E3-4F63F112D7CD}" type="presParOf" srcId="{19D78063-55CB-4AFE-8CC1-4A514D78DDE5}" destId="{7A7EC2E8-9B16-4A78-960E-116C36D7ACA7}" srcOrd="1" destOrd="0" presId="urn:microsoft.com/office/officeart/2005/8/layout/orgChart1"/>
    <dgm:cxn modelId="{8D6BDEED-747A-4F1F-B49D-F379BAD5ED79}" type="presParOf" srcId="{7A7EC2E8-9B16-4A78-960E-116C36D7ACA7}" destId="{ACB5A957-24C4-461C-9589-72EBD4879F15}" srcOrd="0" destOrd="0" presId="urn:microsoft.com/office/officeart/2005/8/layout/orgChart1"/>
    <dgm:cxn modelId="{DF852694-6279-4EC7-9DF5-CA9451F97DB2}" type="presParOf" srcId="{ACB5A957-24C4-461C-9589-72EBD4879F15}" destId="{91E41125-2FDF-434B-A551-094DF5172957}" srcOrd="0" destOrd="0" presId="urn:microsoft.com/office/officeart/2005/8/layout/orgChart1"/>
    <dgm:cxn modelId="{2C990687-51D4-4116-A7BB-5C060E534F36}" type="presParOf" srcId="{ACB5A957-24C4-461C-9589-72EBD4879F15}" destId="{D0879F55-F9AA-4311-BF1F-8330E1EFB9FF}" srcOrd="1" destOrd="0" presId="urn:microsoft.com/office/officeart/2005/8/layout/orgChart1"/>
    <dgm:cxn modelId="{8504AC1A-7C10-44E4-8C3A-44831519DA78}" type="presParOf" srcId="{7A7EC2E8-9B16-4A78-960E-116C36D7ACA7}" destId="{DDB5F934-C2BF-44A1-897A-371FC14FD03F}" srcOrd="1" destOrd="0" presId="urn:microsoft.com/office/officeart/2005/8/layout/orgChart1"/>
    <dgm:cxn modelId="{5EC17799-8A09-4C2F-938E-43FFC8089371}" type="presParOf" srcId="{7A7EC2E8-9B16-4A78-960E-116C36D7ACA7}" destId="{14534B47-0C24-4792-A5A8-623AEAF8F606}" srcOrd="2" destOrd="0" presId="urn:microsoft.com/office/officeart/2005/8/layout/orgChart1"/>
    <dgm:cxn modelId="{ADAFF837-8850-4B92-83FF-4F9F9FCAF70C}" type="presParOf" srcId="{19D78063-55CB-4AFE-8CC1-4A514D78DDE5}" destId="{58274466-F3A5-48D6-B465-24E4A64AEF8C}" srcOrd="2" destOrd="0" presId="urn:microsoft.com/office/officeart/2005/8/layout/orgChart1"/>
    <dgm:cxn modelId="{7ACA12CF-8B2C-4A25-9B19-E5FC01853CC4}" type="presParOf" srcId="{19D78063-55CB-4AFE-8CC1-4A514D78DDE5}" destId="{E6DD78CB-AC5F-4135-BE05-77EAACC3343C}" srcOrd="3" destOrd="0" presId="urn:microsoft.com/office/officeart/2005/8/layout/orgChart1"/>
    <dgm:cxn modelId="{580F2B65-F36F-4D93-90D3-39AD8517EADA}" type="presParOf" srcId="{E6DD78CB-AC5F-4135-BE05-77EAACC3343C}" destId="{F90D7845-C489-4FCA-8AF6-F44D4B2409EA}" srcOrd="0" destOrd="0" presId="urn:microsoft.com/office/officeart/2005/8/layout/orgChart1"/>
    <dgm:cxn modelId="{F33D818D-8734-4E1F-9D6F-BABA7D9C5F26}" type="presParOf" srcId="{F90D7845-C489-4FCA-8AF6-F44D4B2409EA}" destId="{9A11B170-9128-4A1E-B9FD-73D72B38B4D5}" srcOrd="0" destOrd="0" presId="urn:microsoft.com/office/officeart/2005/8/layout/orgChart1"/>
    <dgm:cxn modelId="{F32C8C43-8140-4D4D-8E99-51FB98882F29}" type="presParOf" srcId="{F90D7845-C489-4FCA-8AF6-F44D4B2409EA}" destId="{D5472813-9658-4789-BFBA-5F168788788B}" srcOrd="1" destOrd="0" presId="urn:microsoft.com/office/officeart/2005/8/layout/orgChart1"/>
    <dgm:cxn modelId="{7A7B1C04-C6CC-4792-BD91-BD7AFE8142BD}" type="presParOf" srcId="{E6DD78CB-AC5F-4135-BE05-77EAACC3343C}" destId="{44191E72-90BD-41AD-8955-0A16E5EF0CB2}" srcOrd="1" destOrd="0" presId="urn:microsoft.com/office/officeart/2005/8/layout/orgChart1"/>
    <dgm:cxn modelId="{A680FFF6-7AE4-4E53-AF27-4DF9C8AF1023}" type="presParOf" srcId="{E6DD78CB-AC5F-4135-BE05-77EAACC3343C}" destId="{3B6315F8-AAAF-4505-861D-6781258E10F7}" srcOrd="2" destOrd="0" presId="urn:microsoft.com/office/officeart/2005/8/layout/orgChart1"/>
    <dgm:cxn modelId="{BEB22C43-CB1C-4BCD-8238-FE7538F277BA}" type="presParOf" srcId="{19D78063-55CB-4AFE-8CC1-4A514D78DDE5}" destId="{0763D573-F966-476F-B6D6-462BB92F5103}" srcOrd="4" destOrd="0" presId="urn:microsoft.com/office/officeart/2005/8/layout/orgChart1"/>
    <dgm:cxn modelId="{6828FB06-50A3-44E5-BA2B-5A6F5F074D92}" type="presParOf" srcId="{19D78063-55CB-4AFE-8CC1-4A514D78DDE5}" destId="{4992AEDA-ED9B-4EF3-83A3-C2D08668680B}" srcOrd="5" destOrd="0" presId="urn:microsoft.com/office/officeart/2005/8/layout/orgChart1"/>
    <dgm:cxn modelId="{3AF53E64-EFD9-42A7-AEA5-48B8B65DC436}" type="presParOf" srcId="{4992AEDA-ED9B-4EF3-83A3-C2D08668680B}" destId="{9BB3DB0E-36FF-4076-AC52-0CD7FD1A652C}" srcOrd="0" destOrd="0" presId="urn:microsoft.com/office/officeart/2005/8/layout/orgChart1"/>
    <dgm:cxn modelId="{B7404376-1FFA-48EC-8D59-DBA71347C71C}" type="presParOf" srcId="{9BB3DB0E-36FF-4076-AC52-0CD7FD1A652C}" destId="{59F31E6C-031B-4906-B9F8-44C63177E3DD}" srcOrd="0" destOrd="0" presId="urn:microsoft.com/office/officeart/2005/8/layout/orgChart1"/>
    <dgm:cxn modelId="{9153E7FF-68EF-4E3B-A656-252DCB3B8810}" type="presParOf" srcId="{9BB3DB0E-36FF-4076-AC52-0CD7FD1A652C}" destId="{575BA80F-A9E1-43CB-A637-BEDC9C8B7D24}" srcOrd="1" destOrd="0" presId="urn:microsoft.com/office/officeart/2005/8/layout/orgChart1"/>
    <dgm:cxn modelId="{DA62C0BF-1CD2-4669-A8A1-66D347060234}" type="presParOf" srcId="{4992AEDA-ED9B-4EF3-83A3-C2D08668680B}" destId="{2E8CB19E-3052-4415-9C0A-B80578EAE5AB}" srcOrd="1" destOrd="0" presId="urn:microsoft.com/office/officeart/2005/8/layout/orgChart1"/>
    <dgm:cxn modelId="{7CE8B72D-57C2-449F-A423-AF25E3D1D553}" type="presParOf" srcId="{4992AEDA-ED9B-4EF3-83A3-C2D08668680B}" destId="{937A45AD-F3AA-4660-978D-80F3F51F9F80}" srcOrd="2" destOrd="0" presId="urn:microsoft.com/office/officeart/2005/8/layout/orgChart1"/>
    <dgm:cxn modelId="{939EEC6B-5F86-494F-A428-79F50B5F4900}" type="presParOf" srcId="{D84E1B34-C0BC-4989-85F7-52BED8A25CFA}" destId="{E8395DA5-E707-4207-B574-6E3FFE70AEC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C7B200-D2A0-45DB-B864-7160278D181F}"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GB"/>
        </a:p>
      </dgm:t>
    </dgm:pt>
    <dgm:pt modelId="{A3322B04-5D72-40DD-9CF4-867C6684571D}">
      <dgm:prSet phldrT="[Text]" custT="1"/>
      <dgm:spPr/>
      <dgm:t>
        <a:bodyPr/>
        <a:lstStyle/>
        <a:p>
          <a:r>
            <a:rPr lang="en-GB" sz="1800" dirty="0"/>
            <a:t>Developing services for the most vulnerable</a:t>
          </a:r>
        </a:p>
      </dgm:t>
    </dgm:pt>
    <dgm:pt modelId="{A36B62CD-8204-4290-BC39-2F32DB4DB8C2}" type="parTrans" cxnId="{8838A719-E034-480F-9B7C-0C6F54090FE1}">
      <dgm:prSet/>
      <dgm:spPr/>
      <dgm:t>
        <a:bodyPr/>
        <a:lstStyle/>
        <a:p>
          <a:endParaRPr lang="en-GB"/>
        </a:p>
      </dgm:t>
    </dgm:pt>
    <dgm:pt modelId="{3ED9955C-4970-4458-A98A-2FB4A4957BC9}" type="sibTrans" cxnId="{8838A719-E034-480F-9B7C-0C6F54090FE1}">
      <dgm:prSet/>
      <dgm:spPr/>
      <dgm:t>
        <a:bodyPr/>
        <a:lstStyle/>
        <a:p>
          <a:endParaRPr lang="en-GB"/>
        </a:p>
      </dgm:t>
    </dgm:pt>
    <dgm:pt modelId="{AB8A1B35-E048-412F-81CE-448C089D4319}">
      <dgm:prSet phldrT="[Text]" custT="1"/>
      <dgm:spPr/>
      <dgm:t>
        <a:bodyPr/>
        <a:lstStyle/>
        <a:p>
          <a:r>
            <a:rPr lang="en-GB" sz="1400" dirty="0"/>
            <a:t>Improving access- a system without tiers</a:t>
          </a:r>
        </a:p>
      </dgm:t>
    </dgm:pt>
    <dgm:pt modelId="{0F1BB507-CBB3-40A4-9F42-63B7FBC87BDD}" type="parTrans" cxnId="{001FF129-49F4-46F5-9C17-7BADDF847172}">
      <dgm:prSet/>
      <dgm:spPr/>
      <dgm:t>
        <a:bodyPr/>
        <a:lstStyle/>
        <a:p>
          <a:endParaRPr lang="en-GB"/>
        </a:p>
      </dgm:t>
    </dgm:pt>
    <dgm:pt modelId="{5316569E-072B-42AC-9359-11C75D99605F}" type="sibTrans" cxnId="{001FF129-49F4-46F5-9C17-7BADDF847172}">
      <dgm:prSet/>
      <dgm:spPr/>
      <dgm:t>
        <a:bodyPr/>
        <a:lstStyle/>
        <a:p>
          <a:endParaRPr lang="en-GB"/>
        </a:p>
      </dgm:t>
    </dgm:pt>
    <dgm:pt modelId="{9C50C317-7C73-4FBD-A882-DC7BF45282C3}">
      <dgm:prSet phldrT="[Text]" custT="1"/>
      <dgm:spPr/>
      <dgm:t>
        <a:bodyPr/>
        <a:lstStyle/>
        <a:p>
          <a:r>
            <a:rPr lang="en-GB" sz="1400" dirty="0"/>
            <a:t>Promoting resilience, prevention  &amp; early intervention</a:t>
          </a:r>
        </a:p>
      </dgm:t>
    </dgm:pt>
    <dgm:pt modelId="{3F61B9BA-A6B6-4BF8-B8B1-CBA35A4DDBC5}" type="parTrans" cxnId="{F7BB1824-35BA-4138-B70B-7B6DA704C446}">
      <dgm:prSet/>
      <dgm:spPr/>
      <dgm:t>
        <a:bodyPr/>
        <a:lstStyle/>
        <a:p>
          <a:endParaRPr lang="en-GB"/>
        </a:p>
      </dgm:t>
    </dgm:pt>
    <dgm:pt modelId="{35CF3885-CB66-464D-A08E-693871483F60}" type="sibTrans" cxnId="{F7BB1824-35BA-4138-B70B-7B6DA704C446}">
      <dgm:prSet/>
      <dgm:spPr/>
      <dgm:t>
        <a:bodyPr/>
        <a:lstStyle/>
        <a:p>
          <a:endParaRPr lang="en-GB"/>
        </a:p>
      </dgm:t>
    </dgm:pt>
    <dgm:pt modelId="{E49BBFAC-68A7-4B4A-83D5-D93915CC99DD}">
      <dgm:prSet phldrT="[Text]" custT="1"/>
      <dgm:spPr/>
      <dgm:t>
        <a:bodyPr/>
        <a:lstStyle/>
        <a:p>
          <a:r>
            <a:rPr lang="en-GB" sz="1400" dirty="0"/>
            <a:t>Developing the workforce</a:t>
          </a:r>
        </a:p>
      </dgm:t>
    </dgm:pt>
    <dgm:pt modelId="{31358617-542B-4F19-804E-D3A99C071420}" type="parTrans" cxnId="{4B4747BA-E7D5-4211-A596-BEE3B77F27C7}">
      <dgm:prSet/>
      <dgm:spPr/>
      <dgm:t>
        <a:bodyPr/>
        <a:lstStyle/>
        <a:p>
          <a:endParaRPr lang="en-GB"/>
        </a:p>
      </dgm:t>
    </dgm:pt>
    <dgm:pt modelId="{4E5A1B8A-2EA1-49CF-82E5-3DC0E6A67961}" type="sibTrans" cxnId="{4B4747BA-E7D5-4211-A596-BEE3B77F27C7}">
      <dgm:prSet/>
      <dgm:spPr/>
      <dgm:t>
        <a:bodyPr/>
        <a:lstStyle/>
        <a:p>
          <a:endParaRPr lang="en-GB"/>
        </a:p>
      </dgm:t>
    </dgm:pt>
    <dgm:pt modelId="{FA65319F-A33F-466A-9B03-BE3B32A870E1}">
      <dgm:prSet/>
      <dgm:spPr/>
      <dgm:t>
        <a:bodyPr/>
        <a:lstStyle/>
        <a:p>
          <a:endParaRPr lang="en-GB" sz="800"/>
        </a:p>
      </dgm:t>
    </dgm:pt>
    <dgm:pt modelId="{F9054959-CFF0-4240-AABC-66A8EB0447F3}" type="parTrans" cxnId="{4D01D106-970C-4521-82E6-8ED1441A2139}">
      <dgm:prSet/>
      <dgm:spPr/>
      <dgm:t>
        <a:bodyPr/>
        <a:lstStyle/>
        <a:p>
          <a:endParaRPr lang="en-GB"/>
        </a:p>
      </dgm:t>
    </dgm:pt>
    <dgm:pt modelId="{BDC7B78C-3EC7-4176-99ED-4C8E60A35210}" type="sibTrans" cxnId="{4D01D106-970C-4521-82E6-8ED1441A2139}">
      <dgm:prSet/>
      <dgm:spPr/>
      <dgm:t>
        <a:bodyPr/>
        <a:lstStyle/>
        <a:p>
          <a:endParaRPr lang="en-GB"/>
        </a:p>
      </dgm:t>
    </dgm:pt>
    <dgm:pt modelId="{AD8BBAFD-02A3-4D73-8C8D-2CB9308BAEDC}">
      <dgm:prSet/>
      <dgm:spPr/>
      <dgm:t>
        <a:bodyPr/>
        <a:lstStyle/>
        <a:p>
          <a:endParaRPr lang="en-GB" sz="1000" dirty="0"/>
        </a:p>
      </dgm:t>
    </dgm:pt>
    <dgm:pt modelId="{C43F419E-555B-4BC7-958E-0D6383BA2FC7}" type="parTrans" cxnId="{5FA71565-3145-42A6-B884-BE389AFC8682}">
      <dgm:prSet/>
      <dgm:spPr/>
      <dgm:t>
        <a:bodyPr/>
        <a:lstStyle/>
        <a:p>
          <a:endParaRPr lang="en-GB"/>
        </a:p>
      </dgm:t>
    </dgm:pt>
    <dgm:pt modelId="{883351D1-CFE1-4EBB-93D2-7EE084A5175B}" type="sibTrans" cxnId="{5FA71565-3145-42A6-B884-BE389AFC8682}">
      <dgm:prSet/>
      <dgm:spPr/>
      <dgm:t>
        <a:bodyPr/>
        <a:lstStyle/>
        <a:p>
          <a:endParaRPr lang="en-GB"/>
        </a:p>
      </dgm:t>
    </dgm:pt>
    <dgm:pt modelId="{19E157FF-D9AE-405A-B232-0B8EF087A176}">
      <dgm:prSet custT="1"/>
      <dgm:spPr/>
      <dgm:t>
        <a:bodyPr/>
        <a:lstStyle/>
        <a:p>
          <a:r>
            <a:rPr lang="en-GB" sz="1400" dirty="0"/>
            <a:t>Accountability &amp; transparency</a:t>
          </a:r>
        </a:p>
      </dgm:t>
    </dgm:pt>
    <dgm:pt modelId="{F5E9E793-6065-4E71-AF15-20927586F33E}" type="parTrans" cxnId="{085470CB-D0C6-4701-8E37-04CAA5F8D510}">
      <dgm:prSet/>
      <dgm:spPr/>
      <dgm:t>
        <a:bodyPr/>
        <a:lstStyle/>
        <a:p>
          <a:endParaRPr lang="en-GB"/>
        </a:p>
      </dgm:t>
    </dgm:pt>
    <dgm:pt modelId="{C09E58D1-4953-4962-81F8-98510E825A5E}" type="sibTrans" cxnId="{085470CB-D0C6-4701-8E37-04CAA5F8D510}">
      <dgm:prSet/>
      <dgm:spPr/>
      <dgm:t>
        <a:bodyPr/>
        <a:lstStyle/>
        <a:p>
          <a:endParaRPr lang="en-GB"/>
        </a:p>
      </dgm:t>
    </dgm:pt>
    <dgm:pt modelId="{6A26A2CB-D24B-40DF-890E-D7E8D787558B}" type="pres">
      <dgm:prSet presAssocID="{E2C7B200-D2A0-45DB-B864-7160278D181F}" presName="Name0" presStyleCnt="0">
        <dgm:presLayoutVars>
          <dgm:chMax val="7"/>
          <dgm:resizeHandles val="exact"/>
        </dgm:presLayoutVars>
      </dgm:prSet>
      <dgm:spPr/>
    </dgm:pt>
    <dgm:pt modelId="{839CAF9E-D2A8-4A5E-8B11-0DBA5A83E957}" type="pres">
      <dgm:prSet presAssocID="{E2C7B200-D2A0-45DB-B864-7160278D181F}" presName="comp1" presStyleCnt="0"/>
      <dgm:spPr/>
    </dgm:pt>
    <dgm:pt modelId="{F839B683-7B23-4855-BB6E-C40DEE0C0DE0}" type="pres">
      <dgm:prSet presAssocID="{E2C7B200-D2A0-45DB-B864-7160278D181F}" presName="circle1" presStyleLbl="node1" presStyleIdx="0" presStyleCnt="5" custScaleX="130462"/>
      <dgm:spPr/>
    </dgm:pt>
    <dgm:pt modelId="{75144518-C4A7-44FE-B634-C68EB86B2A03}" type="pres">
      <dgm:prSet presAssocID="{E2C7B200-D2A0-45DB-B864-7160278D181F}" presName="c1text" presStyleLbl="node1" presStyleIdx="0" presStyleCnt="5">
        <dgm:presLayoutVars>
          <dgm:bulletEnabled val="1"/>
        </dgm:presLayoutVars>
      </dgm:prSet>
      <dgm:spPr/>
    </dgm:pt>
    <dgm:pt modelId="{3B814300-C61D-45EB-B474-E0CFC7D8137F}" type="pres">
      <dgm:prSet presAssocID="{E2C7B200-D2A0-45DB-B864-7160278D181F}" presName="comp2" presStyleCnt="0"/>
      <dgm:spPr/>
    </dgm:pt>
    <dgm:pt modelId="{FA23AD4A-5DF4-4288-9344-08EB6028FA02}" type="pres">
      <dgm:prSet presAssocID="{E2C7B200-D2A0-45DB-B864-7160278D181F}" presName="circle2" presStyleLbl="node1" presStyleIdx="1" presStyleCnt="5" custLinFactNeighborX="40" custLinFactNeighborY="7445"/>
      <dgm:spPr/>
    </dgm:pt>
    <dgm:pt modelId="{23F2881B-7692-4C71-8B9B-9BA1E8217543}" type="pres">
      <dgm:prSet presAssocID="{E2C7B200-D2A0-45DB-B864-7160278D181F}" presName="c2text" presStyleLbl="node1" presStyleIdx="1" presStyleCnt="5">
        <dgm:presLayoutVars>
          <dgm:bulletEnabled val="1"/>
        </dgm:presLayoutVars>
      </dgm:prSet>
      <dgm:spPr/>
    </dgm:pt>
    <dgm:pt modelId="{55075CC8-F384-4F20-9063-146568FE6AE5}" type="pres">
      <dgm:prSet presAssocID="{E2C7B200-D2A0-45DB-B864-7160278D181F}" presName="comp3" presStyleCnt="0"/>
      <dgm:spPr/>
    </dgm:pt>
    <dgm:pt modelId="{C5C52E96-8DFE-4AF2-A9EF-A7A1FD785AAE}" type="pres">
      <dgm:prSet presAssocID="{E2C7B200-D2A0-45DB-B864-7160278D181F}" presName="circle3" presStyleLbl="node1" presStyleIdx="2" presStyleCnt="5" custScaleX="82192"/>
      <dgm:spPr/>
    </dgm:pt>
    <dgm:pt modelId="{5DC84F7F-ADBD-4CF6-8E25-FC900661416D}" type="pres">
      <dgm:prSet presAssocID="{E2C7B200-D2A0-45DB-B864-7160278D181F}" presName="c3text" presStyleLbl="node1" presStyleIdx="2" presStyleCnt="5">
        <dgm:presLayoutVars>
          <dgm:bulletEnabled val="1"/>
        </dgm:presLayoutVars>
      </dgm:prSet>
      <dgm:spPr/>
    </dgm:pt>
    <dgm:pt modelId="{3FDB216C-BD25-4303-9AA4-AF5151F26C54}" type="pres">
      <dgm:prSet presAssocID="{E2C7B200-D2A0-45DB-B864-7160278D181F}" presName="comp4" presStyleCnt="0"/>
      <dgm:spPr/>
    </dgm:pt>
    <dgm:pt modelId="{4A10C830-0F29-4F81-B4ED-1C3E643A80B7}" type="pres">
      <dgm:prSet presAssocID="{E2C7B200-D2A0-45DB-B864-7160278D181F}" presName="circle4" presStyleLbl="node1" presStyleIdx="3" presStyleCnt="5" custScaleX="89664" custScaleY="94271"/>
      <dgm:spPr/>
    </dgm:pt>
    <dgm:pt modelId="{0EE7ED73-D24C-422B-AE77-CD9E71BF04E0}" type="pres">
      <dgm:prSet presAssocID="{E2C7B200-D2A0-45DB-B864-7160278D181F}" presName="c4text" presStyleLbl="node1" presStyleIdx="3" presStyleCnt="5">
        <dgm:presLayoutVars>
          <dgm:bulletEnabled val="1"/>
        </dgm:presLayoutVars>
      </dgm:prSet>
      <dgm:spPr/>
    </dgm:pt>
    <dgm:pt modelId="{5ECF7249-B381-4E62-87E8-4F74659038C7}" type="pres">
      <dgm:prSet presAssocID="{E2C7B200-D2A0-45DB-B864-7160278D181F}" presName="comp5" presStyleCnt="0"/>
      <dgm:spPr/>
    </dgm:pt>
    <dgm:pt modelId="{7A8C8B78-882B-4D91-8CC8-20D99E8F7AC8}" type="pres">
      <dgm:prSet presAssocID="{E2C7B200-D2A0-45DB-B864-7160278D181F}" presName="circle5" presStyleLbl="node1" presStyleIdx="4" presStyleCnt="5" custScaleY="78082" custLinFactNeighborX="-1370" custLinFactNeighborY="4110"/>
      <dgm:spPr/>
    </dgm:pt>
    <dgm:pt modelId="{708F969C-E51B-4100-ADE8-F3EB76BC2708}" type="pres">
      <dgm:prSet presAssocID="{E2C7B200-D2A0-45DB-B864-7160278D181F}" presName="c5text" presStyleLbl="node1" presStyleIdx="4" presStyleCnt="5">
        <dgm:presLayoutVars>
          <dgm:bulletEnabled val="1"/>
        </dgm:presLayoutVars>
      </dgm:prSet>
      <dgm:spPr/>
    </dgm:pt>
  </dgm:ptLst>
  <dgm:cxnLst>
    <dgm:cxn modelId="{4D01D106-970C-4521-82E6-8ED1441A2139}" srcId="{E49BBFAC-68A7-4B4A-83D5-D93915CC99DD}" destId="{FA65319F-A33F-466A-9B03-BE3B32A870E1}" srcOrd="0" destOrd="0" parTransId="{F9054959-CFF0-4240-AABC-66A8EB0447F3}" sibTransId="{BDC7B78C-3EC7-4176-99ED-4C8E60A35210}"/>
    <dgm:cxn modelId="{BF7C6212-E27C-4F26-A1FE-928DF0D11BAA}" type="presOf" srcId="{E49BBFAC-68A7-4B4A-83D5-D93915CC99DD}" destId="{0EE7ED73-D24C-422B-AE77-CD9E71BF04E0}" srcOrd="1" destOrd="0" presId="urn:microsoft.com/office/officeart/2005/8/layout/venn2"/>
    <dgm:cxn modelId="{8838A719-E034-480F-9B7C-0C6F54090FE1}" srcId="{E2C7B200-D2A0-45DB-B864-7160278D181F}" destId="{A3322B04-5D72-40DD-9CF4-867C6684571D}" srcOrd="0" destOrd="0" parTransId="{A36B62CD-8204-4290-BC39-2F32DB4DB8C2}" sibTransId="{3ED9955C-4970-4458-A98A-2FB4A4957BC9}"/>
    <dgm:cxn modelId="{F7BB1824-35BA-4138-B70B-7B6DA704C446}" srcId="{E2C7B200-D2A0-45DB-B864-7160278D181F}" destId="{9C50C317-7C73-4FBD-A882-DC7BF45282C3}" srcOrd="2" destOrd="0" parTransId="{3F61B9BA-A6B6-4BF8-B8B1-CBA35A4DDBC5}" sibTransId="{35CF3885-CB66-464D-A08E-693871483F60}"/>
    <dgm:cxn modelId="{7B7B2D29-0552-433A-8DA8-51C7667725D1}" type="presOf" srcId="{FA65319F-A33F-466A-9B03-BE3B32A870E1}" destId="{4A10C830-0F29-4F81-B4ED-1C3E643A80B7}" srcOrd="0" destOrd="1" presId="urn:microsoft.com/office/officeart/2005/8/layout/venn2"/>
    <dgm:cxn modelId="{001FF129-49F4-46F5-9C17-7BADDF847172}" srcId="{E2C7B200-D2A0-45DB-B864-7160278D181F}" destId="{AB8A1B35-E048-412F-81CE-448C089D4319}" srcOrd="1" destOrd="0" parTransId="{0F1BB507-CBB3-40A4-9F42-63B7FBC87BDD}" sibTransId="{5316569E-072B-42AC-9359-11C75D99605F}"/>
    <dgm:cxn modelId="{A1D96A2A-AADB-41E1-9C5B-DC1F04F85E6F}" type="presOf" srcId="{19E157FF-D9AE-405A-B232-0B8EF087A176}" destId="{7A8C8B78-882B-4D91-8CC8-20D99E8F7AC8}" srcOrd="0" destOrd="1" presId="urn:microsoft.com/office/officeart/2005/8/layout/venn2"/>
    <dgm:cxn modelId="{C341033B-4AC8-4946-A3E8-A5AFB1E1D3B0}" type="presOf" srcId="{19E157FF-D9AE-405A-B232-0B8EF087A176}" destId="{708F969C-E51B-4100-ADE8-F3EB76BC2708}" srcOrd="1" destOrd="1" presId="urn:microsoft.com/office/officeart/2005/8/layout/venn2"/>
    <dgm:cxn modelId="{0C0B633E-A56D-4727-A38B-A721E5993382}" type="presOf" srcId="{AD8BBAFD-02A3-4D73-8C8D-2CB9308BAEDC}" destId="{708F969C-E51B-4100-ADE8-F3EB76BC2708}" srcOrd="1" destOrd="0" presId="urn:microsoft.com/office/officeart/2005/8/layout/venn2"/>
    <dgm:cxn modelId="{5FA71565-3145-42A6-B884-BE389AFC8682}" srcId="{E2C7B200-D2A0-45DB-B864-7160278D181F}" destId="{AD8BBAFD-02A3-4D73-8C8D-2CB9308BAEDC}" srcOrd="4" destOrd="0" parTransId="{C43F419E-555B-4BC7-958E-0D6383BA2FC7}" sibTransId="{883351D1-CFE1-4EBB-93D2-7EE084A5175B}"/>
    <dgm:cxn modelId="{F28B5848-BF6F-4AA3-8F73-BAE58C4512CD}" type="presOf" srcId="{AD8BBAFD-02A3-4D73-8C8D-2CB9308BAEDC}" destId="{7A8C8B78-882B-4D91-8CC8-20D99E8F7AC8}" srcOrd="0" destOrd="0" presId="urn:microsoft.com/office/officeart/2005/8/layout/venn2"/>
    <dgm:cxn modelId="{3DDDDE4A-E46B-47E4-8DBF-9DCBB2FED946}" type="presOf" srcId="{A3322B04-5D72-40DD-9CF4-867C6684571D}" destId="{F839B683-7B23-4855-BB6E-C40DEE0C0DE0}" srcOrd="0" destOrd="0" presId="urn:microsoft.com/office/officeart/2005/8/layout/venn2"/>
    <dgm:cxn modelId="{D767876D-CDEF-41F1-83F3-DD3094992E48}" type="presOf" srcId="{A3322B04-5D72-40DD-9CF4-867C6684571D}" destId="{75144518-C4A7-44FE-B634-C68EB86B2A03}" srcOrd="1" destOrd="0" presId="urn:microsoft.com/office/officeart/2005/8/layout/venn2"/>
    <dgm:cxn modelId="{C7E85273-CDBE-4F9D-9325-9414AC8AE329}" type="presOf" srcId="{9C50C317-7C73-4FBD-A882-DC7BF45282C3}" destId="{C5C52E96-8DFE-4AF2-A9EF-A7A1FD785AAE}" srcOrd="0" destOrd="0" presId="urn:microsoft.com/office/officeart/2005/8/layout/venn2"/>
    <dgm:cxn modelId="{6160B97C-8501-426E-B1EA-1C9379FB0398}" type="presOf" srcId="{9C50C317-7C73-4FBD-A882-DC7BF45282C3}" destId="{5DC84F7F-ADBD-4CF6-8E25-FC900661416D}" srcOrd="1" destOrd="0" presId="urn:microsoft.com/office/officeart/2005/8/layout/venn2"/>
    <dgm:cxn modelId="{455A2883-05A1-406F-A4F8-66318D9C6627}" type="presOf" srcId="{E49BBFAC-68A7-4B4A-83D5-D93915CC99DD}" destId="{4A10C830-0F29-4F81-B4ED-1C3E643A80B7}" srcOrd="0" destOrd="0" presId="urn:microsoft.com/office/officeart/2005/8/layout/venn2"/>
    <dgm:cxn modelId="{7E3A6898-F9D1-49DC-8110-C54BEBC8EC73}" type="presOf" srcId="{FA65319F-A33F-466A-9B03-BE3B32A870E1}" destId="{0EE7ED73-D24C-422B-AE77-CD9E71BF04E0}" srcOrd="1" destOrd="1" presId="urn:microsoft.com/office/officeart/2005/8/layout/venn2"/>
    <dgm:cxn modelId="{4B4747BA-E7D5-4211-A596-BEE3B77F27C7}" srcId="{E2C7B200-D2A0-45DB-B864-7160278D181F}" destId="{E49BBFAC-68A7-4B4A-83D5-D93915CC99DD}" srcOrd="3" destOrd="0" parTransId="{31358617-542B-4F19-804E-D3A99C071420}" sibTransId="{4E5A1B8A-2EA1-49CF-82E5-3DC0E6A67961}"/>
    <dgm:cxn modelId="{085470CB-D0C6-4701-8E37-04CAA5F8D510}" srcId="{AD8BBAFD-02A3-4D73-8C8D-2CB9308BAEDC}" destId="{19E157FF-D9AE-405A-B232-0B8EF087A176}" srcOrd="0" destOrd="0" parTransId="{F5E9E793-6065-4E71-AF15-20927586F33E}" sibTransId="{C09E58D1-4953-4962-81F8-98510E825A5E}"/>
    <dgm:cxn modelId="{6CDDDDD6-66BD-4BD6-9DA5-70C2ACEA5840}" type="presOf" srcId="{E2C7B200-D2A0-45DB-B864-7160278D181F}" destId="{6A26A2CB-D24B-40DF-890E-D7E8D787558B}" srcOrd="0" destOrd="0" presId="urn:microsoft.com/office/officeart/2005/8/layout/venn2"/>
    <dgm:cxn modelId="{0D4FA6EB-2D31-4F64-90E1-F71A4222706A}" type="presOf" srcId="{AB8A1B35-E048-412F-81CE-448C089D4319}" destId="{23F2881B-7692-4C71-8B9B-9BA1E8217543}" srcOrd="1" destOrd="0" presId="urn:microsoft.com/office/officeart/2005/8/layout/venn2"/>
    <dgm:cxn modelId="{48DC4AFD-B855-48D6-86AC-89BBF4263BA9}" type="presOf" srcId="{AB8A1B35-E048-412F-81CE-448C089D4319}" destId="{FA23AD4A-5DF4-4288-9344-08EB6028FA02}" srcOrd="0" destOrd="0" presId="urn:microsoft.com/office/officeart/2005/8/layout/venn2"/>
    <dgm:cxn modelId="{8A311C27-7354-4C56-AE10-89DDF90BAD79}" type="presParOf" srcId="{6A26A2CB-D24B-40DF-890E-D7E8D787558B}" destId="{839CAF9E-D2A8-4A5E-8B11-0DBA5A83E957}" srcOrd="0" destOrd="0" presId="urn:microsoft.com/office/officeart/2005/8/layout/venn2"/>
    <dgm:cxn modelId="{062AB848-CCD5-49F3-A4B3-F092026546B9}" type="presParOf" srcId="{839CAF9E-D2A8-4A5E-8B11-0DBA5A83E957}" destId="{F839B683-7B23-4855-BB6E-C40DEE0C0DE0}" srcOrd="0" destOrd="0" presId="urn:microsoft.com/office/officeart/2005/8/layout/venn2"/>
    <dgm:cxn modelId="{C553FF73-AA87-42D3-BBB2-F08FF9248D21}" type="presParOf" srcId="{839CAF9E-D2A8-4A5E-8B11-0DBA5A83E957}" destId="{75144518-C4A7-44FE-B634-C68EB86B2A03}" srcOrd="1" destOrd="0" presId="urn:microsoft.com/office/officeart/2005/8/layout/venn2"/>
    <dgm:cxn modelId="{5CBF0F59-70CB-4A1C-A66D-7341EE4EDDEB}" type="presParOf" srcId="{6A26A2CB-D24B-40DF-890E-D7E8D787558B}" destId="{3B814300-C61D-45EB-B474-E0CFC7D8137F}" srcOrd="1" destOrd="0" presId="urn:microsoft.com/office/officeart/2005/8/layout/venn2"/>
    <dgm:cxn modelId="{85A306EE-E9A8-40E0-8C00-E67E26A78494}" type="presParOf" srcId="{3B814300-C61D-45EB-B474-E0CFC7D8137F}" destId="{FA23AD4A-5DF4-4288-9344-08EB6028FA02}" srcOrd="0" destOrd="0" presId="urn:microsoft.com/office/officeart/2005/8/layout/venn2"/>
    <dgm:cxn modelId="{06C836CD-1BE4-4BBE-A185-C83BAACE516C}" type="presParOf" srcId="{3B814300-C61D-45EB-B474-E0CFC7D8137F}" destId="{23F2881B-7692-4C71-8B9B-9BA1E8217543}" srcOrd="1" destOrd="0" presId="urn:microsoft.com/office/officeart/2005/8/layout/venn2"/>
    <dgm:cxn modelId="{016785C9-FB4D-45EE-925D-7988E7D3B8ED}" type="presParOf" srcId="{6A26A2CB-D24B-40DF-890E-D7E8D787558B}" destId="{55075CC8-F384-4F20-9063-146568FE6AE5}" srcOrd="2" destOrd="0" presId="urn:microsoft.com/office/officeart/2005/8/layout/venn2"/>
    <dgm:cxn modelId="{1F3B060E-9665-49CA-8C16-2B9D5ABD454F}" type="presParOf" srcId="{55075CC8-F384-4F20-9063-146568FE6AE5}" destId="{C5C52E96-8DFE-4AF2-A9EF-A7A1FD785AAE}" srcOrd="0" destOrd="0" presId="urn:microsoft.com/office/officeart/2005/8/layout/venn2"/>
    <dgm:cxn modelId="{2E366ED5-48AF-4D58-97AB-153BEF126ACF}" type="presParOf" srcId="{55075CC8-F384-4F20-9063-146568FE6AE5}" destId="{5DC84F7F-ADBD-4CF6-8E25-FC900661416D}" srcOrd="1" destOrd="0" presId="urn:microsoft.com/office/officeart/2005/8/layout/venn2"/>
    <dgm:cxn modelId="{7639DB9E-6814-4E1C-924D-F253360E0F68}" type="presParOf" srcId="{6A26A2CB-D24B-40DF-890E-D7E8D787558B}" destId="{3FDB216C-BD25-4303-9AA4-AF5151F26C54}" srcOrd="3" destOrd="0" presId="urn:microsoft.com/office/officeart/2005/8/layout/venn2"/>
    <dgm:cxn modelId="{EBB70E37-6023-4BB6-842D-58EB12E0D926}" type="presParOf" srcId="{3FDB216C-BD25-4303-9AA4-AF5151F26C54}" destId="{4A10C830-0F29-4F81-B4ED-1C3E643A80B7}" srcOrd="0" destOrd="0" presId="urn:microsoft.com/office/officeart/2005/8/layout/venn2"/>
    <dgm:cxn modelId="{BA3F29DB-99CE-468D-A6A6-7183E3BEBC06}" type="presParOf" srcId="{3FDB216C-BD25-4303-9AA4-AF5151F26C54}" destId="{0EE7ED73-D24C-422B-AE77-CD9E71BF04E0}" srcOrd="1" destOrd="0" presId="urn:microsoft.com/office/officeart/2005/8/layout/venn2"/>
    <dgm:cxn modelId="{8434006D-A46F-4BE2-80E9-C9965C9419CF}" type="presParOf" srcId="{6A26A2CB-D24B-40DF-890E-D7E8D787558B}" destId="{5ECF7249-B381-4E62-87E8-4F74659038C7}" srcOrd="4" destOrd="0" presId="urn:microsoft.com/office/officeart/2005/8/layout/venn2"/>
    <dgm:cxn modelId="{C0AEC902-90D3-4189-9FF8-3E6B1F94FBCB}" type="presParOf" srcId="{5ECF7249-B381-4E62-87E8-4F74659038C7}" destId="{7A8C8B78-882B-4D91-8CC8-20D99E8F7AC8}" srcOrd="0" destOrd="0" presId="urn:microsoft.com/office/officeart/2005/8/layout/venn2"/>
    <dgm:cxn modelId="{D1BEAE15-FCF7-4AF4-A290-D34D3BD8BCB4}" type="presParOf" srcId="{5ECF7249-B381-4E62-87E8-4F74659038C7}" destId="{708F969C-E51B-4100-ADE8-F3EB76BC2708}"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6C0EA-F433-4793-84A6-16B06E690983}">
      <dsp:nvSpPr>
        <dsp:cNvPr id="0" name=""/>
        <dsp:cNvSpPr/>
      </dsp:nvSpPr>
      <dsp:spPr>
        <a:xfrm>
          <a:off x="4893838" y="2980922"/>
          <a:ext cx="3179321" cy="14483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Commissioned by NHS England</a:t>
          </a:r>
        </a:p>
      </dsp:txBody>
      <dsp:txXfrm>
        <a:off x="5879450" y="3374814"/>
        <a:ext cx="2161895" cy="1022601"/>
      </dsp:txXfrm>
    </dsp:sp>
    <dsp:sp modelId="{147D5576-EEC9-49E9-802F-8AFE31B3C693}">
      <dsp:nvSpPr>
        <dsp:cNvPr id="0" name=""/>
        <dsp:cNvSpPr/>
      </dsp:nvSpPr>
      <dsp:spPr>
        <a:xfrm>
          <a:off x="0" y="2980922"/>
          <a:ext cx="3275283" cy="14483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Commissioned by CCG</a:t>
          </a:r>
        </a:p>
      </dsp:txBody>
      <dsp:txXfrm>
        <a:off x="31815" y="3374814"/>
        <a:ext cx="2229068" cy="1022601"/>
      </dsp:txXfrm>
    </dsp:sp>
    <dsp:sp modelId="{A69C981C-EF3B-4306-B1B3-878700B19E9E}">
      <dsp:nvSpPr>
        <dsp:cNvPr id="0" name=""/>
        <dsp:cNvSpPr/>
      </dsp:nvSpPr>
      <dsp:spPr>
        <a:xfrm>
          <a:off x="5175072" y="28604"/>
          <a:ext cx="2811908" cy="14483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Commissioned by schools, local authority and CCG</a:t>
          </a:r>
        </a:p>
      </dsp:txBody>
      <dsp:txXfrm>
        <a:off x="6050459" y="60419"/>
        <a:ext cx="1904706" cy="1022601"/>
      </dsp:txXfrm>
    </dsp:sp>
    <dsp:sp modelId="{E4EBE44F-B4F0-42AE-AB07-7EEEF8CE4132}">
      <dsp:nvSpPr>
        <dsp:cNvPr id="0" name=""/>
        <dsp:cNvSpPr/>
      </dsp:nvSpPr>
      <dsp:spPr>
        <a:xfrm>
          <a:off x="0" y="0"/>
          <a:ext cx="2832791" cy="14483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Commissioned by local authority, schools; CCG and NHSE</a:t>
          </a:r>
        </a:p>
      </dsp:txBody>
      <dsp:txXfrm>
        <a:off x="31815" y="31815"/>
        <a:ext cx="1919323" cy="1022601"/>
      </dsp:txXfrm>
    </dsp:sp>
    <dsp:sp modelId="{3AC91667-8AD2-43B7-8007-888AE3292572}">
      <dsp:nvSpPr>
        <dsp:cNvPr id="0" name=""/>
        <dsp:cNvSpPr/>
      </dsp:nvSpPr>
      <dsp:spPr>
        <a:xfrm>
          <a:off x="2109798" y="257979"/>
          <a:ext cx="1959741" cy="19597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dirty="0"/>
            <a:t>Universal Services</a:t>
          </a:r>
        </a:p>
        <a:p>
          <a:pPr marL="0" lvl="0" indent="0" algn="ctr" defTabSz="977900">
            <a:lnSpc>
              <a:spcPct val="90000"/>
            </a:lnSpc>
            <a:spcBef>
              <a:spcPct val="0"/>
            </a:spcBef>
            <a:spcAft>
              <a:spcPct val="35000"/>
            </a:spcAft>
            <a:buNone/>
          </a:pPr>
          <a:r>
            <a:rPr lang="en-GB" sz="2200" kern="1200" dirty="0"/>
            <a:t>Tier 1</a:t>
          </a:r>
        </a:p>
      </dsp:txBody>
      <dsp:txXfrm>
        <a:off x="2683793" y="831974"/>
        <a:ext cx="1385746" cy="1385746"/>
      </dsp:txXfrm>
    </dsp:sp>
    <dsp:sp modelId="{1755E22F-8A01-461E-B0FA-76BDFA91808F}">
      <dsp:nvSpPr>
        <dsp:cNvPr id="0" name=""/>
        <dsp:cNvSpPr/>
      </dsp:nvSpPr>
      <dsp:spPr>
        <a:xfrm rot="5400000">
          <a:off x="4160059" y="257979"/>
          <a:ext cx="1959741" cy="19597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dirty="0"/>
            <a:t>Targeted Services  Tier 2</a:t>
          </a:r>
        </a:p>
      </dsp:txBody>
      <dsp:txXfrm rot="-5400000">
        <a:off x="4160059" y="831974"/>
        <a:ext cx="1385746" cy="1385746"/>
      </dsp:txXfrm>
    </dsp:sp>
    <dsp:sp modelId="{3FA831BC-8265-463B-904E-A5FCB09C0464}">
      <dsp:nvSpPr>
        <dsp:cNvPr id="0" name=""/>
        <dsp:cNvSpPr/>
      </dsp:nvSpPr>
      <dsp:spPr>
        <a:xfrm rot="10800000">
          <a:off x="4160059" y="2308241"/>
          <a:ext cx="1959741" cy="19597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dirty="0"/>
            <a:t>Inpatient Services Tier 4</a:t>
          </a:r>
        </a:p>
      </dsp:txBody>
      <dsp:txXfrm rot="10800000">
        <a:off x="4160059" y="2308241"/>
        <a:ext cx="1385746" cy="1385746"/>
      </dsp:txXfrm>
    </dsp:sp>
    <dsp:sp modelId="{37F5AAE3-5A4B-4F5F-A0B3-A9A5206F366F}">
      <dsp:nvSpPr>
        <dsp:cNvPr id="0" name=""/>
        <dsp:cNvSpPr/>
      </dsp:nvSpPr>
      <dsp:spPr>
        <a:xfrm rot="16200000">
          <a:off x="2109798" y="2308241"/>
          <a:ext cx="1959741" cy="19597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GB" sz="2200" kern="1200" dirty="0"/>
            <a:t>Specialist Services Tier 3</a:t>
          </a:r>
        </a:p>
      </dsp:txBody>
      <dsp:txXfrm rot="5400000">
        <a:off x="2683793" y="2308241"/>
        <a:ext cx="1385746" cy="1385746"/>
      </dsp:txXfrm>
    </dsp:sp>
    <dsp:sp modelId="{7EC732CC-D876-449D-AC69-E210FB52ED35}">
      <dsp:nvSpPr>
        <dsp:cNvPr id="0" name=""/>
        <dsp:cNvSpPr/>
      </dsp:nvSpPr>
      <dsp:spPr>
        <a:xfrm>
          <a:off x="3776484" y="1855644"/>
          <a:ext cx="676631" cy="58837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734167-0240-436C-95E2-4AD90B37FE7A}">
      <dsp:nvSpPr>
        <dsp:cNvPr id="0" name=""/>
        <dsp:cNvSpPr/>
      </dsp:nvSpPr>
      <dsp:spPr>
        <a:xfrm rot="10800000">
          <a:off x="3776484" y="2081942"/>
          <a:ext cx="676631" cy="58837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3D573-F966-476F-B6D6-462BB92F5103}">
      <dsp:nvSpPr>
        <dsp:cNvPr id="0" name=""/>
        <dsp:cNvSpPr/>
      </dsp:nvSpPr>
      <dsp:spPr>
        <a:xfrm>
          <a:off x="4093651" y="1202996"/>
          <a:ext cx="2932399" cy="1312614"/>
        </a:xfrm>
        <a:custGeom>
          <a:avLst/>
          <a:gdLst/>
          <a:ahLst/>
          <a:cxnLst/>
          <a:rect l="0" t="0" r="0" b="0"/>
          <a:pathLst>
            <a:path>
              <a:moveTo>
                <a:pt x="0" y="0"/>
              </a:moveTo>
              <a:lnTo>
                <a:pt x="0" y="1059985"/>
              </a:lnTo>
              <a:lnTo>
                <a:pt x="2932399" y="1059985"/>
              </a:lnTo>
              <a:lnTo>
                <a:pt x="2932399" y="13126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274466-F3A5-48D6-B465-24E4A64AEF8C}">
      <dsp:nvSpPr>
        <dsp:cNvPr id="0" name=""/>
        <dsp:cNvSpPr/>
      </dsp:nvSpPr>
      <dsp:spPr>
        <a:xfrm>
          <a:off x="4047931" y="1202996"/>
          <a:ext cx="91440" cy="1312614"/>
        </a:xfrm>
        <a:custGeom>
          <a:avLst/>
          <a:gdLst/>
          <a:ahLst/>
          <a:cxnLst/>
          <a:rect l="0" t="0" r="0" b="0"/>
          <a:pathLst>
            <a:path>
              <a:moveTo>
                <a:pt x="45720" y="0"/>
              </a:moveTo>
              <a:lnTo>
                <a:pt x="45720" y="1059985"/>
              </a:lnTo>
              <a:lnTo>
                <a:pt x="66868" y="1059985"/>
              </a:lnTo>
              <a:lnTo>
                <a:pt x="66868" y="13126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66433A-A51E-4AB7-B139-2FB3386F4046}">
      <dsp:nvSpPr>
        <dsp:cNvPr id="0" name=""/>
        <dsp:cNvSpPr/>
      </dsp:nvSpPr>
      <dsp:spPr>
        <a:xfrm>
          <a:off x="1203548" y="1202996"/>
          <a:ext cx="2890102" cy="1312614"/>
        </a:xfrm>
        <a:custGeom>
          <a:avLst/>
          <a:gdLst/>
          <a:ahLst/>
          <a:cxnLst/>
          <a:rect l="0" t="0" r="0" b="0"/>
          <a:pathLst>
            <a:path>
              <a:moveTo>
                <a:pt x="2890102" y="0"/>
              </a:moveTo>
              <a:lnTo>
                <a:pt x="2890102" y="1059985"/>
              </a:lnTo>
              <a:lnTo>
                <a:pt x="0" y="1059985"/>
              </a:lnTo>
              <a:lnTo>
                <a:pt x="0" y="13126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0E09C3-3724-4AF0-9BA2-197F1A87D8EE}">
      <dsp:nvSpPr>
        <dsp:cNvPr id="0" name=""/>
        <dsp:cNvSpPr/>
      </dsp:nvSpPr>
      <dsp:spPr>
        <a:xfrm>
          <a:off x="2890654" y="0"/>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kern="1200" dirty="0"/>
            <a:t>Health and Wellbeing Board</a:t>
          </a:r>
        </a:p>
      </dsp:txBody>
      <dsp:txXfrm>
        <a:off x="2890654" y="0"/>
        <a:ext cx="2405992" cy="1202996"/>
      </dsp:txXfrm>
    </dsp:sp>
    <dsp:sp modelId="{91E41125-2FDF-434B-A551-094DF5172957}">
      <dsp:nvSpPr>
        <dsp:cNvPr id="0" name=""/>
        <dsp:cNvSpPr/>
      </dsp:nvSpPr>
      <dsp:spPr>
        <a:xfrm>
          <a:off x="552" y="2515610"/>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t>Local Children’s Safeguarding Board</a:t>
          </a:r>
        </a:p>
      </dsp:txBody>
      <dsp:txXfrm>
        <a:off x="552" y="2515610"/>
        <a:ext cx="2405992" cy="1202996"/>
      </dsp:txXfrm>
    </dsp:sp>
    <dsp:sp modelId="{9A11B170-9128-4A1E-B9FD-73D72B38B4D5}">
      <dsp:nvSpPr>
        <dsp:cNvPr id="0" name=""/>
        <dsp:cNvSpPr/>
      </dsp:nvSpPr>
      <dsp:spPr>
        <a:xfrm>
          <a:off x="2911803" y="2515610"/>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t>Children’s Trust Board</a:t>
          </a:r>
        </a:p>
      </dsp:txBody>
      <dsp:txXfrm>
        <a:off x="2911803" y="2515610"/>
        <a:ext cx="2405992" cy="1202996"/>
      </dsp:txXfrm>
    </dsp:sp>
    <dsp:sp modelId="{59F31E6C-031B-4906-B9F8-44C63177E3DD}">
      <dsp:nvSpPr>
        <dsp:cNvPr id="0" name=""/>
        <dsp:cNvSpPr/>
      </dsp:nvSpPr>
      <dsp:spPr>
        <a:xfrm>
          <a:off x="5823054" y="2515610"/>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t>CCG Governing Body</a:t>
          </a:r>
        </a:p>
      </dsp:txBody>
      <dsp:txXfrm>
        <a:off x="5823054" y="2515610"/>
        <a:ext cx="2405992" cy="12029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9B683-7B23-4855-BB6E-C40DEE0C0DE0}">
      <dsp:nvSpPr>
        <dsp:cNvPr id="0" name=""/>
        <dsp:cNvSpPr/>
      </dsp:nvSpPr>
      <dsp:spPr>
        <a:xfrm>
          <a:off x="685877" y="0"/>
          <a:ext cx="6857844" cy="525658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t>Developing services for the most vulnerable</a:t>
          </a:r>
        </a:p>
      </dsp:txBody>
      <dsp:txXfrm>
        <a:off x="2828954" y="262829"/>
        <a:ext cx="2571691" cy="525658"/>
      </dsp:txXfrm>
    </dsp:sp>
    <dsp:sp modelId="{FA23AD4A-5DF4-4288-9344-08EB6028FA02}">
      <dsp:nvSpPr>
        <dsp:cNvPr id="0" name=""/>
        <dsp:cNvSpPr/>
      </dsp:nvSpPr>
      <dsp:spPr>
        <a:xfrm>
          <a:off x="1882539" y="788487"/>
          <a:ext cx="4468096" cy="44680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t>Improving access- a system without tiers</a:t>
          </a:r>
        </a:p>
      </dsp:txBody>
      <dsp:txXfrm>
        <a:off x="3153153" y="1045403"/>
        <a:ext cx="1926866" cy="513831"/>
      </dsp:txXfrm>
    </dsp:sp>
    <dsp:sp modelId="{C5C52E96-8DFE-4AF2-A9EF-A7A1FD785AAE}">
      <dsp:nvSpPr>
        <dsp:cNvPr id="0" name=""/>
        <dsp:cNvSpPr/>
      </dsp:nvSpPr>
      <dsp:spPr>
        <a:xfrm>
          <a:off x="2602627" y="1576975"/>
          <a:ext cx="3024344" cy="3679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t>Promoting resilience, prevention  &amp; early intervention</a:t>
          </a:r>
        </a:p>
      </dsp:txBody>
      <dsp:txXfrm>
        <a:off x="3332250" y="1830868"/>
        <a:ext cx="1565098" cy="507786"/>
      </dsp:txXfrm>
    </dsp:sp>
    <dsp:sp modelId="{4A10C830-0F29-4F81-B4ED-1C3E643A80B7}">
      <dsp:nvSpPr>
        <dsp:cNvPr id="0" name=""/>
        <dsp:cNvSpPr/>
      </dsp:nvSpPr>
      <dsp:spPr>
        <a:xfrm>
          <a:off x="2818652" y="2448278"/>
          <a:ext cx="2592294" cy="27254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622300">
            <a:lnSpc>
              <a:spcPct val="90000"/>
            </a:lnSpc>
            <a:spcBef>
              <a:spcPct val="0"/>
            </a:spcBef>
            <a:spcAft>
              <a:spcPct val="35000"/>
            </a:spcAft>
            <a:buNone/>
          </a:pPr>
          <a:r>
            <a:rPr lang="en-GB" sz="1400" kern="1200" dirty="0"/>
            <a:t>Developing the workforce</a:t>
          </a:r>
        </a:p>
        <a:p>
          <a:pPr marL="57150" lvl="1" indent="-57150" algn="l" defTabSz="355600">
            <a:lnSpc>
              <a:spcPct val="90000"/>
            </a:lnSpc>
            <a:spcBef>
              <a:spcPct val="0"/>
            </a:spcBef>
            <a:spcAft>
              <a:spcPct val="15000"/>
            </a:spcAft>
            <a:buChar char="•"/>
          </a:pPr>
          <a:endParaRPr lang="en-GB" sz="800" kern="1200"/>
        </a:p>
      </dsp:txBody>
      <dsp:txXfrm>
        <a:off x="3414880" y="2693572"/>
        <a:ext cx="1399839" cy="490587"/>
      </dsp:txXfrm>
    </dsp:sp>
    <dsp:sp modelId="{7A8C8B78-882B-4D91-8CC8-20D99E8F7AC8}">
      <dsp:nvSpPr>
        <dsp:cNvPr id="0" name=""/>
        <dsp:cNvSpPr/>
      </dsp:nvSpPr>
      <dsp:spPr>
        <a:xfrm>
          <a:off x="3034677" y="3470796"/>
          <a:ext cx="2102633" cy="16417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444500">
            <a:lnSpc>
              <a:spcPct val="90000"/>
            </a:lnSpc>
            <a:spcBef>
              <a:spcPct val="0"/>
            </a:spcBef>
            <a:spcAft>
              <a:spcPct val="35000"/>
            </a:spcAft>
            <a:buNone/>
          </a:pPr>
          <a:endParaRPr lang="en-GB" sz="1000" kern="1200" dirty="0"/>
        </a:p>
        <a:p>
          <a:pPr marL="114300" lvl="1" indent="-114300" algn="l" defTabSz="622300">
            <a:lnSpc>
              <a:spcPct val="90000"/>
            </a:lnSpc>
            <a:spcBef>
              <a:spcPct val="0"/>
            </a:spcBef>
            <a:spcAft>
              <a:spcPct val="15000"/>
            </a:spcAft>
            <a:buChar char="•"/>
          </a:pPr>
          <a:r>
            <a:rPr lang="en-GB" sz="1400" kern="1200" dirty="0"/>
            <a:t>Accountability &amp; transparency</a:t>
          </a:r>
        </a:p>
      </dsp:txBody>
      <dsp:txXfrm>
        <a:off x="3342600" y="3881240"/>
        <a:ext cx="1486786" cy="820889"/>
      </dsp:txXfrm>
    </dsp:sp>
  </dsp:spTree>
</dsp:drawing>
</file>

<file path=ppt/diagrams/layout1.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1A00B3-71A6-47E5-8095-B783AE750106}" type="datetimeFigureOut">
              <a:rPr lang="en-GB" smtClean="0"/>
              <a:pPr/>
              <a:t>17/10/2017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F8518-9AC4-4772-8CC9-D08FE6D588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A00B3-71A6-47E5-8095-B783AE750106}" type="datetimeFigureOut">
              <a:rPr lang="en-GB" smtClean="0"/>
              <a:pPr/>
              <a:t>17/10/2017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F8518-9AC4-4772-8CC9-D08FE6D588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Local CAMHS Transformation Refresh 2017 and beyond</a:t>
            </a:r>
          </a:p>
        </p:txBody>
      </p:sp>
      <p:sp>
        <p:nvSpPr>
          <p:cNvPr id="3" name="Subtitle 2"/>
          <p:cNvSpPr>
            <a:spLocks noGrp="1"/>
          </p:cNvSpPr>
          <p:nvPr>
            <p:ph type="subTitle" idx="1"/>
          </p:nvPr>
        </p:nvSpPr>
        <p:spPr/>
        <p:txBody>
          <a:bodyPr>
            <a:normAutofit fontScale="85000" lnSpcReduction="10000"/>
          </a:bodyPr>
          <a:lstStyle/>
          <a:p>
            <a:r>
              <a:rPr lang="en-GB" dirty="0"/>
              <a:t>Portia </a:t>
            </a:r>
            <a:r>
              <a:rPr lang="en-GB" dirty="0" err="1"/>
              <a:t>Kumalo</a:t>
            </a:r>
            <a:r>
              <a:rPr lang="en-GB" dirty="0"/>
              <a:t> </a:t>
            </a:r>
          </a:p>
          <a:p>
            <a:r>
              <a:rPr lang="en-GB" dirty="0"/>
              <a:t>Children and Maternity Commissioner</a:t>
            </a:r>
          </a:p>
          <a:p>
            <a:r>
              <a:rPr lang="en-GB" dirty="0"/>
              <a:t>on behalf of Sutton CCG, London Borough of Sutton and  CAMHS Partnership Board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 what is the information telling us?</a:t>
            </a:r>
          </a:p>
        </p:txBody>
      </p:sp>
      <p:sp>
        <p:nvSpPr>
          <p:cNvPr id="3" name="Content Placeholder 2"/>
          <p:cNvSpPr>
            <a:spLocks noGrp="1"/>
          </p:cNvSpPr>
          <p:nvPr>
            <p:ph idx="1"/>
          </p:nvPr>
        </p:nvSpPr>
        <p:spPr/>
        <p:txBody>
          <a:bodyPr>
            <a:normAutofit fontScale="62500" lnSpcReduction="20000"/>
          </a:bodyPr>
          <a:lstStyle/>
          <a:p>
            <a:endParaRPr lang="en-GB" dirty="0"/>
          </a:p>
          <a:p>
            <a:r>
              <a:rPr lang="en-GB" dirty="0"/>
              <a:t>The estimated need is higher for boys than girls across all disorders with the exception of emotional disorders where more girls than boys are estimated to have a mental health disorder. However, the need for both boys and girls is higher in the older 11-16 year cohort, than the younger 5-10 year cohort.</a:t>
            </a:r>
          </a:p>
          <a:p>
            <a:pPr>
              <a:buNone/>
            </a:pPr>
            <a:r>
              <a:rPr lang="en-GB" dirty="0"/>
              <a:t> </a:t>
            </a:r>
          </a:p>
          <a:p>
            <a:r>
              <a:rPr lang="en-GB" dirty="0"/>
              <a:t>84% of the estimated need for hyperkinetic disorders and 67% for conduct disorders are attributed to boys.</a:t>
            </a:r>
          </a:p>
          <a:p>
            <a:pPr>
              <a:buNone/>
            </a:pPr>
            <a:r>
              <a:rPr lang="en-GB" dirty="0"/>
              <a:t> </a:t>
            </a:r>
          </a:p>
          <a:p>
            <a:r>
              <a:rPr lang="en-GB" dirty="0"/>
              <a:t>The table below shows the estimated number of young people aged 16-19 with neurotic disorders by sex.  Overall, the greatest estimated need is for young people diagnosed with mixed anxiety and depressive disorder.  There is a higher estimated need for females than males across all disorders with the exception of generalised anxiety disorder.</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are CAMHS Services Commissioned locally?</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Local Governance Arrangements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Governance Arrangements</a:t>
            </a:r>
          </a:p>
        </p:txBody>
      </p:sp>
      <p:sp>
        <p:nvSpPr>
          <p:cNvPr id="3" name="Content Placeholder 2"/>
          <p:cNvSpPr>
            <a:spLocks noGrp="1"/>
          </p:cNvSpPr>
          <p:nvPr>
            <p:ph idx="1"/>
          </p:nvPr>
        </p:nvSpPr>
        <p:spPr/>
        <p:txBody>
          <a:bodyPr>
            <a:normAutofit fontScale="92500" lnSpcReduction="20000"/>
          </a:bodyPr>
          <a:lstStyle/>
          <a:p>
            <a:r>
              <a:rPr lang="en-GB" dirty="0"/>
              <a:t>There are various sub groups; committees and boards that sit under these main boards</a:t>
            </a:r>
          </a:p>
          <a:p>
            <a:r>
              <a:rPr lang="en-GB" dirty="0"/>
              <a:t>This complex governance structures across organisations makes decision making complex for CAMHS</a:t>
            </a:r>
          </a:p>
          <a:p>
            <a:r>
              <a:rPr lang="en-GB" dirty="0"/>
              <a:t>However  the complex governance arrangements reflect the complex commissioning system</a:t>
            </a:r>
          </a:p>
          <a:p>
            <a:r>
              <a:rPr lang="en-GB" dirty="0"/>
              <a:t>The governance arrangements have excluded NHSE governance arrangements for inpatient beds which further complicates decision making and the opportunities for joint working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So what is our proposed commitment?</a:t>
            </a:r>
          </a:p>
        </p:txBody>
      </p:sp>
      <p:sp>
        <p:nvSpPr>
          <p:cNvPr id="3" name="Content Placeholder 2"/>
          <p:cNvSpPr>
            <a:spLocks noGrp="1"/>
          </p:cNvSpPr>
          <p:nvPr>
            <p:ph idx="1"/>
          </p:nvPr>
        </p:nvSpPr>
        <p:spPr/>
        <p:txBody>
          <a:bodyPr/>
          <a:lstStyle/>
          <a:p>
            <a:r>
              <a:rPr lang="en-GB" dirty="0"/>
              <a:t>Sutton is committed to develop a comprehensive, joined-up, outcomes based CAMHS service to improve the emotional and well-being outcomes for children and young people. This is aligned with the overarching principles and ambition set out in </a:t>
            </a:r>
            <a:r>
              <a:rPr lang="en-GB" i="1" dirty="0"/>
              <a:t>Future in Mind </a:t>
            </a:r>
            <a:r>
              <a:rPr lang="en-GB" dirty="0"/>
              <a:t>with children and young people and their parents/carers placed at the heart of service delivery.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Implementation of our proposed commitment</a:t>
            </a:r>
          </a:p>
        </p:txBody>
      </p:sp>
      <p:sp>
        <p:nvSpPr>
          <p:cNvPr id="3" name="Content Placeholder 2"/>
          <p:cNvSpPr>
            <a:spLocks noGrp="1"/>
          </p:cNvSpPr>
          <p:nvPr>
            <p:ph idx="1"/>
          </p:nvPr>
        </p:nvSpPr>
        <p:spPr/>
        <p:txBody>
          <a:bodyPr/>
          <a:lstStyle/>
          <a:p>
            <a:r>
              <a:rPr lang="en-GB" dirty="0"/>
              <a:t>Joint commissioning of Sutton Alliance tier 2 services between the local authority and CCG</a:t>
            </a:r>
          </a:p>
          <a:p>
            <a:r>
              <a:rPr lang="en-GB" dirty="0"/>
              <a:t>CCG has continued to commission a range of tier 3 services and individual CAMHS packages of care</a:t>
            </a:r>
          </a:p>
          <a:p>
            <a:r>
              <a:rPr lang="en-GB" dirty="0"/>
              <a:t>NHSE have continued to commission a range of tier 4 inpatient care services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GB" dirty="0"/>
              <a:t>So how have we implemented local CAMHS transformation plan to date?</a:t>
            </a:r>
          </a:p>
        </p:txBody>
      </p:sp>
      <p:graphicFrame>
        <p:nvGraphicFramePr>
          <p:cNvPr id="4" name="Content Placeholder 3"/>
          <p:cNvGraphicFramePr>
            <a:graphicFrameLocks noGrp="1"/>
          </p:cNvGraphicFramePr>
          <p:nvPr>
            <p:ph idx="1"/>
          </p:nvPr>
        </p:nvGraphicFramePr>
        <p:xfrm>
          <a:off x="457200" y="1268760"/>
          <a:ext cx="82296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have we commissioned from the Local Transformation Plan?</a:t>
            </a:r>
          </a:p>
        </p:txBody>
      </p:sp>
      <p:graphicFrame>
        <p:nvGraphicFramePr>
          <p:cNvPr id="4" name="Content Placeholder 3"/>
          <p:cNvGraphicFramePr>
            <a:graphicFrameLocks noGrp="1"/>
          </p:cNvGraphicFramePr>
          <p:nvPr>
            <p:ph idx="1"/>
          </p:nvPr>
        </p:nvGraphicFramePr>
        <p:xfrm>
          <a:off x="457200" y="1600200"/>
          <a:ext cx="8229600" cy="50393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GB" dirty="0"/>
                        <a:t>Scheme</a:t>
                      </a:r>
                    </a:p>
                  </a:txBody>
                  <a:tcPr/>
                </a:tc>
                <a:tc>
                  <a:txBody>
                    <a:bodyPr/>
                    <a:lstStyle/>
                    <a:p>
                      <a:r>
                        <a:rPr lang="en-GB" dirty="0"/>
                        <a:t>Description</a:t>
                      </a:r>
                    </a:p>
                  </a:txBody>
                  <a:tcPr/>
                </a:tc>
                <a:tc>
                  <a:txBody>
                    <a:bodyPr/>
                    <a:lstStyle/>
                    <a:p>
                      <a:r>
                        <a:rPr lang="en-GB" dirty="0"/>
                        <a:t>Progress</a:t>
                      </a:r>
                    </a:p>
                  </a:txBody>
                  <a:tcPr/>
                </a:tc>
                <a:extLst>
                  <a:ext uri="{0D108BD9-81ED-4DB2-BD59-A6C34878D82A}">
                    <a16:rowId xmlns:a16="http://schemas.microsoft.com/office/drawing/2014/main" val="10000"/>
                  </a:ext>
                </a:extLst>
              </a:tr>
              <a:tr h="370840">
                <a:tc>
                  <a:txBody>
                    <a:bodyPr/>
                    <a:lstStyle/>
                    <a:p>
                      <a:r>
                        <a:rPr lang="en-GB" sz="1800" kern="1200" dirty="0">
                          <a:solidFill>
                            <a:schemeClr val="dk1"/>
                          </a:solidFill>
                          <a:latin typeface="+mn-lt"/>
                          <a:ea typeface="+mn-ea"/>
                          <a:cs typeface="+mn-cs"/>
                        </a:rPr>
                        <a:t>access to on-line counselling resource &amp; self- referral </a:t>
                      </a:r>
                      <a:endParaRPr lang="en-GB" dirty="0"/>
                    </a:p>
                  </a:txBody>
                  <a:tcPr/>
                </a:tc>
                <a:tc>
                  <a:txBody>
                    <a:bodyPr/>
                    <a:lstStyle/>
                    <a:p>
                      <a:r>
                        <a:rPr lang="en-GB" sz="1800" kern="1200" dirty="0">
                          <a:solidFill>
                            <a:schemeClr val="dk1"/>
                          </a:solidFill>
                          <a:latin typeface="+mn-lt"/>
                          <a:ea typeface="+mn-ea"/>
                          <a:cs typeface="+mn-cs"/>
                        </a:rPr>
                        <a:t>An on-line tool to enable young people 14-25 to access advice and on-line counselling with the facility to self–refer to services. Provided by Jump Start </a:t>
                      </a:r>
                      <a:endParaRPr lang="en-GB" dirty="0"/>
                    </a:p>
                  </a:txBody>
                  <a:tcPr/>
                </a:tc>
                <a:tc>
                  <a:txBody>
                    <a:bodyPr/>
                    <a:lstStyle/>
                    <a:p>
                      <a:r>
                        <a:rPr lang="en-GB" dirty="0"/>
                        <a:t>The service is working well.</a:t>
                      </a:r>
                      <a:r>
                        <a:rPr lang="en-GB" baseline="0" dirty="0"/>
                        <a:t>  Need to consider reducing the age limit to 13 to increase access to younger cohort</a:t>
                      </a:r>
                      <a:endParaRPr lang="en-GB" dirty="0"/>
                    </a:p>
                  </a:txBody>
                  <a:tcPr/>
                </a:tc>
                <a:extLst>
                  <a:ext uri="{0D108BD9-81ED-4DB2-BD59-A6C34878D82A}">
                    <a16:rowId xmlns:a16="http://schemas.microsoft.com/office/drawing/2014/main" val="10001"/>
                  </a:ext>
                </a:extLst>
              </a:tr>
              <a:tr h="370840">
                <a:tc>
                  <a:txBody>
                    <a:bodyPr/>
                    <a:lstStyle/>
                    <a:p>
                      <a:r>
                        <a:rPr lang="en-GB" sz="1800" kern="1200" dirty="0">
                          <a:solidFill>
                            <a:schemeClr val="dk1"/>
                          </a:solidFill>
                          <a:latin typeface="+mn-lt"/>
                          <a:ea typeface="+mn-ea"/>
                          <a:cs typeface="+mn-cs"/>
                        </a:rPr>
                        <a:t>One-stop-shop (mental health drop-in facility) </a:t>
                      </a:r>
                      <a:endParaRPr lang="en-GB" dirty="0"/>
                    </a:p>
                  </a:txBody>
                  <a:tcPr/>
                </a:tc>
                <a:tc>
                  <a:txBody>
                    <a:bodyPr/>
                    <a:lstStyle/>
                    <a:p>
                      <a:r>
                        <a:rPr lang="en-GB" sz="1800" kern="1200" dirty="0">
                          <a:solidFill>
                            <a:schemeClr val="dk1"/>
                          </a:solidFill>
                          <a:latin typeface="+mn-lt"/>
                          <a:ea typeface="+mn-ea"/>
                          <a:cs typeface="+mn-cs"/>
                        </a:rPr>
                        <a:t>A weekly mental health drop-in facility for young people within Sutton town centre that could offer information, groups and immediate support for young people not currently receiving support. Provided by Jump Start</a:t>
                      </a:r>
                      <a:endParaRPr lang="en-GB" dirty="0"/>
                    </a:p>
                  </a:txBody>
                  <a:tcPr/>
                </a:tc>
                <a:tc>
                  <a:txBody>
                    <a:bodyPr/>
                    <a:lstStyle/>
                    <a:p>
                      <a:r>
                        <a:rPr lang="en-GB" sz="1800" kern="1200" dirty="0">
                          <a:solidFill>
                            <a:schemeClr val="dk1"/>
                          </a:solidFill>
                          <a:latin typeface="+mn-lt"/>
                          <a:ea typeface="+mn-ea"/>
                          <a:cs typeface="+mn-cs"/>
                        </a:rPr>
                        <a:t>Walk-in session runs from SCILL on Tuesdays 3.30-6pm.</a:t>
                      </a:r>
                      <a:r>
                        <a:rPr lang="en-GB" sz="1800" kern="1200" baseline="0" dirty="0">
                          <a:solidFill>
                            <a:schemeClr val="dk1"/>
                          </a:solidFill>
                          <a:latin typeface="+mn-lt"/>
                          <a:ea typeface="+mn-ea"/>
                          <a:cs typeface="+mn-cs"/>
                        </a:rPr>
                        <a:t>  The provider has requested that this should move to jump start as there are low numbers and to strengthen supervision and integration</a:t>
                      </a:r>
                      <a:endParaRPr lang="en-GB" dirty="0"/>
                    </a:p>
                  </a:txBody>
                  <a:tcPr/>
                </a:tc>
                <a:extLst>
                  <a:ext uri="{0D108BD9-81ED-4DB2-BD59-A6C34878D82A}">
                    <a16:rowId xmlns:a16="http://schemas.microsoft.com/office/drawing/2014/main" val="10002"/>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1520" y="188637"/>
          <a:ext cx="8640960" cy="5956686"/>
        </p:xfrm>
        <a:graphic>
          <a:graphicData uri="http://schemas.openxmlformats.org/drawingml/2006/table">
            <a:tbl>
              <a:tblPr firstRow="1" bandRow="1">
                <a:tableStyleId>{5C22544A-7EE6-4342-B048-85BDC9FD1C3A}</a:tableStyleId>
              </a:tblPr>
              <a:tblGrid>
                <a:gridCol w="2880320">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880320">
                  <a:extLst>
                    <a:ext uri="{9D8B030D-6E8A-4147-A177-3AD203B41FA5}">
                      <a16:colId xmlns:a16="http://schemas.microsoft.com/office/drawing/2014/main" val="20002"/>
                    </a:ext>
                  </a:extLst>
                </a:gridCol>
              </a:tblGrid>
              <a:tr h="744606">
                <a:tc>
                  <a:txBody>
                    <a:bodyPr/>
                    <a:lstStyle/>
                    <a:p>
                      <a:r>
                        <a:rPr lang="en-GB" dirty="0"/>
                        <a:t>Scheme</a:t>
                      </a:r>
                    </a:p>
                  </a:txBody>
                  <a:tcPr/>
                </a:tc>
                <a:tc>
                  <a:txBody>
                    <a:bodyPr/>
                    <a:lstStyle/>
                    <a:p>
                      <a:r>
                        <a:rPr lang="en-GB" dirty="0"/>
                        <a:t>Description</a:t>
                      </a:r>
                    </a:p>
                  </a:txBody>
                  <a:tcPr/>
                </a:tc>
                <a:tc>
                  <a:txBody>
                    <a:bodyPr/>
                    <a:lstStyle/>
                    <a:p>
                      <a:r>
                        <a:rPr lang="en-GB" dirty="0"/>
                        <a:t>Progress</a:t>
                      </a:r>
                    </a:p>
                  </a:txBody>
                  <a:tcPr/>
                </a:tc>
                <a:extLst>
                  <a:ext uri="{0D108BD9-81ED-4DB2-BD59-A6C34878D82A}">
                    <a16:rowId xmlns:a16="http://schemas.microsoft.com/office/drawing/2014/main" val="10000"/>
                  </a:ext>
                </a:extLst>
              </a:tr>
              <a:tr h="1637381">
                <a:tc>
                  <a:txBody>
                    <a:bodyPr/>
                    <a:lstStyle/>
                    <a:p>
                      <a:r>
                        <a:rPr lang="en-GB" dirty="0"/>
                        <a:t>School Based Programme</a:t>
                      </a:r>
                    </a:p>
                  </a:txBody>
                  <a:tcPr/>
                </a:tc>
                <a:tc>
                  <a:txBody>
                    <a:bodyPr/>
                    <a:lstStyle/>
                    <a:p>
                      <a:r>
                        <a:rPr lang="en-GB" sz="1800" kern="1200" dirty="0">
                          <a:solidFill>
                            <a:schemeClr val="dk1"/>
                          </a:solidFill>
                          <a:latin typeface="+mn-lt"/>
                          <a:ea typeface="+mn-ea"/>
                          <a:cs typeface="+mn-cs"/>
                        </a:rPr>
                        <a:t>Each school will have a named mental health lead to coordinate and develop a whole school approach  supported  by bespoke training</a:t>
                      </a:r>
                      <a:endParaRPr lang="en-GB" dirty="0"/>
                    </a:p>
                  </a:txBody>
                  <a:tcPr/>
                </a:tc>
                <a:tc>
                  <a:txBody>
                    <a:bodyPr/>
                    <a:lstStyle/>
                    <a:p>
                      <a:r>
                        <a:rPr lang="en-GB" dirty="0" err="1"/>
                        <a:t>Wishmore</a:t>
                      </a:r>
                      <a:r>
                        <a:rPr lang="en-GB" dirty="0"/>
                        <a:t> Foundation training complete however website and associated training resources not developed</a:t>
                      </a:r>
                    </a:p>
                  </a:txBody>
                  <a:tcPr/>
                </a:tc>
                <a:extLst>
                  <a:ext uri="{0D108BD9-81ED-4DB2-BD59-A6C34878D82A}">
                    <a16:rowId xmlns:a16="http://schemas.microsoft.com/office/drawing/2014/main" val="10001"/>
                  </a:ext>
                </a:extLst>
              </a:tr>
              <a:tr h="1120313">
                <a:tc>
                  <a:txBody>
                    <a:bodyPr/>
                    <a:lstStyle/>
                    <a:p>
                      <a:r>
                        <a:rPr lang="en-GB" sz="1800" kern="1200" dirty="0">
                          <a:solidFill>
                            <a:schemeClr val="dk1"/>
                          </a:solidFill>
                          <a:latin typeface="+mn-lt"/>
                          <a:ea typeface="+mn-ea"/>
                          <a:cs typeface="+mn-cs"/>
                        </a:rPr>
                        <a:t>Crisis response</a:t>
                      </a:r>
                      <a:endParaRPr lang="en-GB" dirty="0"/>
                    </a:p>
                  </a:txBody>
                  <a:tcPr/>
                </a:tc>
                <a:tc>
                  <a:txBody>
                    <a:bodyPr/>
                    <a:lstStyle/>
                    <a:p>
                      <a:r>
                        <a:rPr lang="en-GB" sz="1800" kern="1200" dirty="0">
                          <a:solidFill>
                            <a:schemeClr val="dk1"/>
                          </a:solidFill>
                          <a:latin typeface="+mn-lt"/>
                          <a:ea typeface="+mn-ea"/>
                          <a:cs typeface="+mn-cs"/>
                        </a:rPr>
                        <a:t>additional investment in paediatric liaison to enhance access at St </a:t>
                      </a:r>
                      <a:r>
                        <a:rPr lang="en-GB" sz="1800" kern="1200" dirty="0" err="1">
                          <a:solidFill>
                            <a:schemeClr val="dk1"/>
                          </a:solidFill>
                          <a:latin typeface="+mn-lt"/>
                          <a:ea typeface="+mn-ea"/>
                          <a:cs typeface="+mn-cs"/>
                        </a:rPr>
                        <a:t>Helier</a:t>
                      </a:r>
                      <a:r>
                        <a:rPr lang="en-GB" sz="1800" kern="1200" dirty="0">
                          <a:solidFill>
                            <a:schemeClr val="dk1"/>
                          </a:solidFill>
                          <a:latin typeface="+mn-lt"/>
                          <a:ea typeface="+mn-ea"/>
                          <a:cs typeface="+mn-cs"/>
                        </a:rPr>
                        <a:t> A&amp;E at weekends</a:t>
                      </a:r>
                      <a:endParaRPr lang="en-GB" dirty="0"/>
                    </a:p>
                  </a:txBody>
                  <a:tcPr/>
                </a:tc>
                <a:tc>
                  <a:txBody>
                    <a:bodyPr/>
                    <a:lstStyle/>
                    <a:p>
                      <a:r>
                        <a:rPr lang="en-GB" dirty="0"/>
                        <a:t>Service in place Monday to Friday with on call services at weekend.  CCG have topped up with additional investment for twilight</a:t>
                      </a:r>
                      <a:r>
                        <a:rPr lang="en-GB" baseline="0" dirty="0"/>
                        <a:t> service</a:t>
                      </a:r>
                      <a:endParaRPr lang="en-GB" dirty="0"/>
                    </a:p>
                  </a:txBody>
                  <a:tcPr/>
                </a:tc>
                <a:extLst>
                  <a:ext uri="{0D108BD9-81ED-4DB2-BD59-A6C34878D82A}">
                    <a16:rowId xmlns:a16="http://schemas.microsoft.com/office/drawing/2014/main" val="10002"/>
                  </a:ext>
                </a:extLst>
              </a:tr>
              <a:tr h="744606">
                <a:tc>
                  <a:txBody>
                    <a:bodyPr/>
                    <a:lstStyle/>
                    <a:p>
                      <a:r>
                        <a:rPr lang="en-GB" sz="1800" kern="1200" dirty="0">
                          <a:solidFill>
                            <a:schemeClr val="dk1"/>
                          </a:solidFill>
                          <a:latin typeface="+mn-lt"/>
                          <a:ea typeface="+mn-ea"/>
                          <a:cs typeface="+mn-cs"/>
                        </a:rPr>
                        <a:t>Scoping </a:t>
                      </a:r>
                      <a:r>
                        <a:rPr lang="en-GB" sz="1800" kern="1200" dirty="0" err="1">
                          <a:solidFill>
                            <a:schemeClr val="dk1"/>
                          </a:solidFill>
                          <a:latin typeface="+mn-lt"/>
                          <a:ea typeface="+mn-ea"/>
                          <a:cs typeface="+mn-cs"/>
                        </a:rPr>
                        <a:t>perinatal</a:t>
                      </a:r>
                      <a:r>
                        <a:rPr lang="en-GB" sz="1800" kern="1200" dirty="0">
                          <a:solidFill>
                            <a:schemeClr val="dk1"/>
                          </a:solidFill>
                          <a:latin typeface="+mn-lt"/>
                          <a:ea typeface="+mn-ea"/>
                          <a:cs typeface="+mn-cs"/>
                        </a:rPr>
                        <a:t> pathway</a:t>
                      </a:r>
                      <a:endParaRPr lang="en-GB" dirty="0"/>
                    </a:p>
                  </a:txBody>
                  <a:tcPr/>
                </a:tc>
                <a:tc>
                  <a:txBody>
                    <a:bodyPr/>
                    <a:lstStyle/>
                    <a:p>
                      <a:r>
                        <a:rPr lang="en-GB" dirty="0"/>
                        <a:t>Development</a:t>
                      </a:r>
                      <a:r>
                        <a:rPr lang="en-GB" baseline="0" dirty="0"/>
                        <a:t> of a business case to fund new </a:t>
                      </a:r>
                      <a:r>
                        <a:rPr lang="en-GB" baseline="0" dirty="0" err="1"/>
                        <a:t>perinatal</a:t>
                      </a:r>
                      <a:r>
                        <a:rPr lang="en-GB" baseline="0" dirty="0"/>
                        <a:t> services across 5 CCGs</a:t>
                      </a:r>
                      <a:endParaRPr lang="en-GB" dirty="0"/>
                    </a:p>
                  </a:txBody>
                  <a:tcPr/>
                </a:tc>
                <a:tc>
                  <a:txBody>
                    <a:bodyPr/>
                    <a:lstStyle/>
                    <a:p>
                      <a:r>
                        <a:rPr lang="en-GB" dirty="0" err="1"/>
                        <a:t>Perinatal</a:t>
                      </a:r>
                      <a:r>
                        <a:rPr lang="en-GB" dirty="0"/>
                        <a:t> bid completed, wide range of stakeholders consulted. Bid awaiting submission.  Sutton is</a:t>
                      </a:r>
                      <a:r>
                        <a:rPr lang="en-GB" baseline="0" dirty="0"/>
                        <a:t> working</a:t>
                      </a:r>
                      <a:r>
                        <a:rPr lang="en-GB" dirty="0"/>
                        <a:t> on</a:t>
                      </a:r>
                      <a:r>
                        <a:rPr lang="en-GB" baseline="0" dirty="0"/>
                        <a:t> an </a:t>
                      </a:r>
                      <a:r>
                        <a:rPr lang="en-GB" dirty="0"/>
                        <a:t>early help pathway</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1" y="260648"/>
          <a:ext cx="8784978" cy="6447656"/>
        </p:xfrm>
        <a:graphic>
          <a:graphicData uri="http://schemas.openxmlformats.org/drawingml/2006/table">
            <a:tbl>
              <a:tblPr firstRow="1" bandRow="1">
                <a:tableStyleId>{5C22544A-7EE6-4342-B048-85BDC9FD1C3A}</a:tableStyleId>
              </a:tblPr>
              <a:tblGrid>
                <a:gridCol w="2304257">
                  <a:extLst>
                    <a:ext uri="{9D8B030D-6E8A-4147-A177-3AD203B41FA5}">
                      <a16:colId xmlns:a16="http://schemas.microsoft.com/office/drawing/2014/main" val="20000"/>
                    </a:ext>
                  </a:extLst>
                </a:gridCol>
                <a:gridCol w="3552395">
                  <a:extLst>
                    <a:ext uri="{9D8B030D-6E8A-4147-A177-3AD203B41FA5}">
                      <a16:colId xmlns:a16="http://schemas.microsoft.com/office/drawing/2014/main" val="20001"/>
                    </a:ext>
                  </a:extLst>
                </a:gridCol>
                <a:gridCol w="2928326">
                  <a:extLst>
                    <a:ext uri="{9D8B030D-6E8A-4147-A177-3AD203B41FA5}">
                      <a16:colId xmlns:a16="http://schemas.microsoft.com/office/drawing/2014/main" val="20002"/>
                    </a:ext>
                  </a:extLst>
                </a:gridCol>
              </a:tblGrid>
              <a:tr h="504056">
                <a:tc>
                  <a:txBody>
                    <a:bodyPr/>
                    <a:lstStyle/>
                    <a:p>
                      <a:r>
                        <a:rPr lang="en-GB" dirty="0"/>
                        <a:t>scheme</a:t>
                      </a:r>
                    </a:p>
                  </a:txBody>
                  <a:tcPr/>
                </a:tc>
                <a:tc>
                  <a:txBody>
                    <a:bodyPr/>
                    <a:lstStyle/>
                    <a:p>
                      <a:r>
                        <a:rPr lang="en-GB" dirty="0"/>
                        <a:t>Description</a:t>
                      </a:r>
                    </a:p>
                  </a:txBody>
                  <a:tcPr/>
                </a:tc>
                <a:tc>
                  <a:txBody>
                    <a:bodyPr/>
                    <a:lstStyle/>
                    <a:p>
                      <a:r>
                        <a:rPr lang="en-GB" dirty="0"/>
                        <a:t>Progress</a:t>
                      </a:r>
                    </a:p>
                  </a:txBody>
                  <a:tcPr/>
                </a:tc>
                <a:extLst>
                  <a:ext uri="{0D108BD9-81ED-4DB2-BD59-A6C34878D82A}">
                    <a16:rowId xmlns:a16="http://schemas.microsoft.com/office/drawing/2014/main" val="10000"/>
                  </a:ext>
                </a:extLst>
              </a:tr>
              <a:tr h="1056117">
                <a:tc>
                  <a:txBody>
                    <a:bodyPr/>
                    <a:lstStyle/>
                    <a:p>
                      <a:r>
                        <a:rPr lang="en-GB" sz="1800" kern="1200" dirty="0">
                          <a:solidFill>
                            <a:schemeClr val="dk1"/>
                          </a:solidFill>
                          <a:latin typeface="+mn-lt"/>
                          <a:ea typeface="+mn-ea"/>
                          <a:cs typeface="+mn-cs"/>
                        </a:rPr>
                        <a:t>Review of self –harm pathway / thresholds</a:t>
                      </a:r>
                      <a:endParaRPr lang="en-GB" dirty="0"/>
                    </a:p>
                  </a:txBody>
                  <a:tcPr/>
                </a:tc>
                <a:tc>
                  <a:txBody>
                    <a:bodyPr/>
                    <a:lstStyle/>
                    <a:p>
                      <a:r>
                        <a:rPr lang="en-GB" sz="1800" kern="1200" dirty="0">
                          <a:solidFill>
                            <a:schemeClr val="dk1"/>
                          </a:solidFill>
                          <a:latin typeface="+mn-lt"/>
                          <a:ea typeface="+mn-ea"/>
                          <a:cs typeface="+mn-cs"/>
                        </a:rPr>
                        <a:t>A review of self-harm pathway and thresholds to access services including a retrospective clinical audit of the whole pathway across providers to inform gaps in provision; engagement with children, young people and their families to inform service provision; improve access to community services and decrease the number of children and young people reaching hospital based services.</a:t>
                      </a:r>
                      <a:endParaRPr lang="en-GB" dirty="0"/>
                    </a:p>
                  </a:txBody>
                  <a:tcPr/>
                </a:tc>
                <a:tc>
                  <a:txBody>
                    <a:bodyPr/>
                    <a:lstStyle/>
                    <a:p>
                      <a:r>
                        <a:rPr lang="en-GB" dirty="0"/>
                        <a:t>Self harm Pathway and</a:t>
                      </a:r>
                      <a:r>
                        <a:rPr lang="en-GB" baseline="0" dirty="0"/>
                        <a:t> multiagency protocol review underway</a:t>
                      </a:r>
                    </a:p>
                    <a:p>
                      <a:r>
                        <a:rPr lang="en-GB" baseline="0" dirty="0"/>
                        <a:t>Health watch developing a  children’s survey</a:t>
                      </a:r>
                    </a:p>
                    <a:p>
                      <a:r>
                        <a:rPr lang="en-GB" baseline="0" dirty="0"/>
                        <a:t>Self harm action plan developed via LSCB, its now been handed over to CAMHS Partnership board</a:t>
                      </a:r>
                    </a:p>
                    <a:p>
                      <a:r>
                        <a:rPr lang="en-GB" baseline="0" dirty="0"/>
                        <a:t>Additional investment by CCG and LBS to strengthen SPA/ MASH interface, dedicated self harm nurse and increase SPA access until 8pm</a:t>
                      </a:r>
                      <a:endParaRPr lang="en-GB" dirty="0"/>
                    </a:p>
                  </a:txBody>
                  <a:tcPr/>
                </a:tc>
                <a:extLst>
                  <a:ext uri="{0D108BD9-81ED-4DB2-BD59-A6C34878D82A}">
                    <a16:rowId xmlns:a16="http://schemas.microsoft.com/office/drawing/2014/main" val="10001"/>
                  </a:ext>
                </a:extLst>
              </a:tr>
              <a:tr h="1056117">
                <a:tc>
                  <a:txBody>
                    <a:bodyPr/>
                    <a:lstStyle/>
                    <a:p>
                      <a:r>
                        <a:rPr lang="en-GB" sz="1800" kern="1200" dirty="0">
                          <a:solidFill>
                            <a:schemeClr val="dk1"/>
                          </a:solidFill>
                          <a:latin typeface="+mn-lt"/>
                          <a:ea typeface="+mn-ea"/>
                          <a:cs typeface="+mn-cs"/>
                        </a:rPr>
                        <a:t>child sexual assault pathway across SWL</a:t>
                      </a:r>
                      <a:endParaRPr lang="en-GB" dirty="0"/>
                    </a:p>
                  </a:txBody>
                  <a:tcPr/>
                </a:tc>
                <a:tc>
                  <a:txBody>
                    <a:bodyPr/>
                    <a:lstStyle/>
                    <a:p>
                      <a:r>
                        <a:rPr lang="en-GB" sz="1800" kern="1200" dirty="0">
                          <a:solidFill>
                            <a:schemeClr val="dk1"/>
                          </a:solidFill>
                          <a:latin typeface="+mn-lt"/>
                          <a:ea typeface="+mn-ea"/>
                          <a:cs typeface="+mn-cs"/>
                        </a:rPr>
                        <a:t>Develop pathway for child sexual assault including mental health provision jointly across SWL to achieve consistent, high quality collaborative approach across the sector. </a:t>
                      </a:r>
                      <a:endParaRPr lang="en-GB" dirty="0"/>
                    </a:p>
                  </a:txBody>
                  <a:tcPr/>
                </a:tc>
                <a:tc>
                  <a:txBody>
                    <a:bodyPr/>
                    <a:lstStyle/>
                    <a:p>
                      <a:r>
                        <a:rPr lang="en-GB" dirty="0"/>
                        <a:t>Service provided</a:t>
                      </a:r>
                      <a:r>
                        <a:rPr lang="en-GB" baseline="0" dirty="0"/>
                        <a:t> by NSPCC in Croydon, low numbers of children from Sutton accessing service, work needs to be done to strengthen pathway </a:t>
                      </a:r>
                      <a:endParaRPr lang="en-GB"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GB" dirty="0"/>
              <a:t>National Context</a:t>
            </a:r>
          </a:p>
        </p:txBody>
      </p:sp>
      <p:sp>
        <p:nvSpPr>
          <p:cNvPr id="3" name="Content Placeholder 2"/>
          <p:cNvSpPr>
            <a:spLocks noGrp="1"/>
          </p:cNvSpPr>
          <p:nvPr>
            <p:ph idx="1"/>
          </p:nvPr>
        </p:nvSpPr>
        <p:spPr>
          <a:xfrm>
            <a:off x="457200" y="692696"/>
            <a:ext cx="8229600" cy="5904656"/>
          </a:xfrm>
        </p:spPr>
        <p:txBody>
          <a:bodyPr>
            <a:normAutofit fontScale="25000" lnSpcReduction="20000"/>
          </a:bodyPr>
          <a:lstStyle/>
          <a:p>
            <a:r>
              <a:rPr lang="en-GB" sz="5600" dirty="0"/>
              <a:t>There has been universal acknowledgement in policy over the last ten years of the challenges faced by children and young people in developing emotional resilience and psychological well-being. One in ten children are affected by poor mental health and the challenges for these children, their families and the agencies that support them are great. </a:t>
            </a:r>
          </a:p>
          <a:p>
            <a:pPr>
              <a:buNone/>
            </a:pPr>
            <a:r>
              <a:rPr lang="en-GB" sz="5600" dirty="0"/>
              <a:t> </a:t>
            </a:r>
          </a:p>
          <a:p>
            <a:r>
              <a:rPr lang="en-GB" sz="5600" dirty="0"/>
              <a:t>The Impact of poor mental health on children and young people is significant. Those affected are more likely to have; poor school attendance, low attainment and have an increased risk of becoming NEET.  There is also a strong association with ‘risky’ behaviours such as smoking, drug and alcohol misuse and risky sexual behaviour.</a:t>
            </a:r>
          </a:p>
          <a:p>
            <a:pPr>
              <a:buNone/>
            </a:pPr>
            <a:r>
              <a:rPr lang="en-GB" sz="5600" dirty="0"/>
              <a:t> </a:t>
            </a:r>
          </a:p>
          <a:p>
            <a:r>
              <a:rPr lang="en-GB" sz="5600" dirty="0"/>
              <a:t>Failure to address poor mental health in childhood may result in longer-term mental health problems sometimes persisting into adulthood, which in turn is linked to, and may lead to, poorer employment prospects, increased violent anti-social behaviour and offending. </a:t>
            </a:r>
          </a:p>
          <a:p>
            <a:pPr>
              <a:buNone/>
            </a:pPr>
            <a:r>
              <a:rPr lang="en-GB" sz="5600" dirty="0"/>
              <a:t> </a:t>
            </a:r>
          </a:p>
          <a:p>
            <a:r>
              <a:rPr lang="en-GB" sz="5600" dirty="0"/>
              <a:t>The financial costs of not tackling the drivers of poor emotional resilience in children and young people are considerable. </a:t>
            </a:r>
          </a:p>
          <a:p>
            <a:pPr>
              <a:buNone/>
            </a:pPr>
            <a:r>
              <a:rPr lang="en-GB" sz="5600" dirty="0"/>
              <a:t> </a:t>
            </a:r>
          </a:p>
          <a:p>
            <a:pPr lvl="0"/>
            <a:r>
              <a:rPr lang="en-GB" sz="5600" dirty="0"/>
              <a:t>Mental health problems in children and young people are associated with excess costs estimated at between £11,030 and £59,130 annually per child.  These costs fall to a variety of agencies (</a:t>
            </a:r>
            <a:r>
              <a:rPr lang="en-GB" sz="5600" dirty="0" err="1"/>
              <a:t>eg</a:t>
            </a:r>
            <a:r>
              <a:rPr lang="en-GB" sz="5600" dirty="0"/>
              <a:t>, education, social services, youth justice and health) and also the direct costs to the family.</a:t>
            </a:r>
          </a:p>
          <a:p>
            <a:pPr>
              <a:buNone/>
            </a:pPr>
            <a:r>
              <a:rPr lang="en-GB" sz="5600" dirty="0"/>
              <a:t> </a:t>
            </a:r>
          </a:p>
          <a:p>
            <a:pPr lvl="0"/>
            <a:r>
              <a:rPr lang="en-GB" sz="5600" dirty="0"/>
              <a:t>The potential life-long savings made by preventing conduct disorder are estimated at between £85,000 per child for moderate problems and £260,000 per child for severe problems.</a:t>
            </a:r>
          </a:p>
          <a:p>
            <a:pPr>
              <a:buNone/>
            </a:pPr>
            <a:r>
              <a:rPr lang="en-GB" sz="5600" dirty="0"/>
              <a:t> </a:t>
            </a:r>
          </a:p>
          <a:p>
            <a:r>
              <a:rPr lang="en-GB" sz="5600" dirty="0"/>
              <a:t>National data on the prevalence of mental health problems in children and young people from 2004 estimated that, 9.6% of CYP aged between 5-16 years have a mental disorder.  This percentage rises from 7.7% of children aged between 5-10 years to 11.5% in young people aged 11-16 years.  Applied to an average class of 30 students, 3 will suffer from a mental health disorder.</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1" y="260651"/>
          <a:ext cx="8784978" cy="6516600"/>
        </p:xfrm>
        <a:graphic>
          <a:graphicData uri="http://schemas.openxmlformats.org/drawingml/2006/table">
            <a:tbl>
              <a:tblPr firstRow="1" bandRow="1">
                <a:tableStyleId>{5C22544A-7EE6-4342-B048-85BDC9FD1C3A}</a:tableStyleId>
              </a:tblPr>
              <a:tblGrid>
                <a:gridCol w="1296145">
                  <a:extLst>
                    <a:ext uri="{9D8B030D-6E8A-4147-A177-3AD203B41FA5}">
                      <a16:colId xmlns:a16="http://schemas.microsoft.com/office/drawing/2014/main" val="20000"/>
                    </a:ext>
                  </a:extLst>
                </a:gridCol>
                <a:gridCol w="5256584">
                  <a:extLst>
                    <a:ext uri="{9D8B030D-6E8A-4147-A177-3AD203B41FA5}">
                      <a16:colId xmlns:a16="http://schemas.microsoft.com/office/drawing/2014/main" val="20001"/>
                    </a:ext>
                  </a:extLst>
                </a:gridCol>
                <a:gridCol w="2232249">
                  <a:extLst>
                    <a:ext uri="{9D8B030D-6E8A-4147-A177-3AD203B41FA5}">
                      <a16:colId xmlns:a16="http://schemas.microsoft.com/office/drawing/2014/main" val="20002"/>
                    </a:ext>
                  </a:extLst>
                </a:gridCol>
              </a:tblGrid>
              <a:tr h="354160">
                <a:tc>
                  <a:txBody>
                    <a:bodyPr/>
                    <a:lstStyle/>
                    <a:p>
                      <a:r>
                        <a:rPr lang="en-GB" dirty="0"/>
                        <a:t>Scheme</a:t>
                      </a:r>
                    </a:p>
                  </a:txBody>
                  <a:tcPr/>
                </a:tc>
                <a:tc>
                  <a:txBody>
                    <a:bodyPr/>
                    <a:lstStyle/>
                    <a:p>
                      <a:r>
                        <a:rPr lang="en-GB" dirty="0"/>
                        <a:t>Description</a:t>
                      </a:r>
                    </a:p>
                  </a:txBody>
                  <a:tcPr/>
                </a:tc>
                <a:tc>
                  <a:txBody>
                    <a:bodyPr/>
                    <a:lstStyle/>
                    <a:p>
                      <a:r>
                        <a:rPr lang="en-GB" dirty="0"/>
                        <a:t>Progress</a:t>
                      </a:r>
                    </a:p>
                  </a:txBody>
                  <a:tcPr/>
                </a:tc>
                <a:extLst>
                  <a:ext uri="{0D108BD9-81ED-4DB2-BD59-A6C34878D82A}">
                    <a16:rowId xmlns:a16="http://schemas.microsoft.com/office/drawing/2014/main" val="10000"/>
                  </a:ext>
                </a:extLst>
              </a:tr>
              <a:tr h="2189709">
                <a:tc>
                  <a:txBody>
                    <a:bodyPr/>
                    <a:lstStyle/>
                    <a:p>
                      <a:r>
                        <a:rPr lang="en-GB" sz="1800" kern="1200" dirty="0">
                          <a:solidFill>
                            <a:schemeClr val="dk1"/>
                          </a:solidFill>
                          <a:latin typeface="+mn-lt"/>
                          <a:ea typeface="+mn-ea"/>
                          <a:cs typeface="+mn-cs"/>
                        </a:rPr>
                        <a:t>Person Centred Planner for Tier 4 transitions</a:t>
                      </a:r>
                      <a:endParaRPr lang="en-GB" dirty="0"/>
                    </a:p>
                  </a:txBody>
                  <a:tcPr/>
                </a:tc>
                <a:tc>
                  <a:txBody>
                    <a:bodyPr/>
                    <a:lstStyle/>
                    <a:p>
                      <a:r>
                        <a:rPr lang="en-GB" sz="1800" kern="1200" dirty="0">
                          <a:solidFill>
                            <a:schemeClr val="dk1"/>
                          </a:solidFill>
                          <a:latin typeface="+mn-lt"/>
                          <a:ea typeface="+mn-ea"/>
                          <a:cs typeface="+mn-cs"/>
                        </a:rPr>
                        <a:t>Provide effective step up and step down provision for children and young people that require inpatient services; facilitating care in the community closer to home. The transition following discharge from tier 4 in-patient provision for looked after children is a particularly challenging and Sutton will use a  Person Centred Planning approach to help support the complexities for a successful transition.</a:t>
                      </a:r>
                      <a:endParaRPr lang="en-GB" dirty="0"/>
                    </a:p>
                  </a:txBody>
                  <a:tcPr/>
                </a:tc>
                <a:tc>
                  <a:txBody>
                    <a:bodyPr/>
                    <a:lstStyle/>
                    <a:p>
                      <a:r>
                        <a:rPr lang="en-GB" dirty="0"/>
                        <a:t>The service is being commissioned and utilised as appropriate for the most complex transforming care children who</a:t>
                      </a:r>
                      <a:r>
                        <a:rPr lang="en-GB" baseline="0" dirty="0"/>
                        <a:t> need to transition from tier 4.</a:t>
                      </a:r>
                      <a:endParaRPr lang="en-GB" dirty="0"/>
                    </a:p>
                  </a:txBody>
                  <a:tcPr/>
                </a:tc>
                <a:extLst>
                  <a:ext uri="{0D108BD9-81ED-4DB2-BD59-A6C34878D82A}">
                    <a16:rowId xmlns:a16="http://schemas.microsoft.com/office/drawing/2014/main" val="10001"/>
                  </a:ext>
                </a:extLst>
              </a:tr>
              <a:tr h="3864840">
                <a:tc>
                  <a:txBody>
                    <a:bodyPr/>
                    <a:lstStyle/>
                    <a:p>
                      <a:r>
                        <a:rPr lang="en-GB" sz="1800" kern="1200" dirty="0">
                          <a:solidFill>
                            <a:schemeClr val="dk1"/>
                          </a:solidFill>
                          <a:latin typeface="+mn-lt"/>
                          <a:ea typeface="+mn-ea"/>
                          <a:cs typeface="+mn-cs"/>
                        </a:rPr>
                        <a:t>Eating disorders</a:t>
                      </a:r>
                      <a:endParaRPr lang="en-GB" dirty="0"/>
                    </a:p>
                  </a:txBody>
                  <a:tcPr/>
                </a:tc>
                <a:tc>
                  <a:txBody>
                    <a:bodyPr/>
                    <a:lstStyle/>
                    <a:p>
                      <a:r>
                        <a:rPr lang="en-GB" sz="1800" kern="1200" dirty="0">
                          <a:solidFill>
                            <a:schemeClr val="dk1"/>
                          </a:solidFill>
                          <a:latin typeface="+mn-lt"/>
                          <a:ea typeface="+mn-ea"/>
                          <a:cs typeface="+mn-cs"/>
                        </a:rPr>
                        <a:t>SWL commissioning partners are developing a centralised eating disorder service to meet the requirements outlined in the national guidance “Access and Waiting Time Standard for Children and Young People with an Eating Disorder”. This includes developing integrated, evidence-based pathways so that all eating disorder referrals can be seen in the dedicated eating disorder service, meeting access targets with access to a day unit service</a:t>
                      </a:r>
                      <a:endParaRPr lang="en-GB" dirty="0"/>
                    </a:p>
                  </a:txBody>
                  <a:tcPr/>
                </a:tc>
                <a:tc>
                  <a:txBody>
                    <a:bodyPr/>
                    <a:lstStyle/>
                    <a:p>
                      <a:r>
                        <a:rPr lang="en-GB" dirty="0"/>
                        <a:t>Sutton is meeting the access and waiting times</a:t>
                      </a:r>
                      <a:r>
                        <a:rPr lang="en-GB" baseline="0" dirty="0"/>
                        <a:t> national target for eating disorders.</a:t>
                      </a:r>
                    </a:p>
                    <a:p>
                      <a:r>
                        <a:rPr lang="en-GB" baseline="0" dirty="0"/>
                        <a:t>Sutton has seen a large increase in the number of children with Eating disorders. Ongoing work with Trust to develop the service  </a:t>
                      </a:r>
                      <a:endParaRPr lang="en-GB"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1" y="260648"/>
          <a:ext cx="8784978" cy="6489397"/>
        </p:xfrm>
        <a:graphic>
          <a:graphicData uri="http://schemas.openxmlformats.org/drawingml/2006/table">
            <a:tbl>
              <a:tblPr firstRow="1" bandRow="1">
                <a:tableStyleId>{5C22544A-7EE6-4342-B048-85BDC9FD1C3A}</a:tableStyleId>
              </a:tblPr>
              <a:tblGrid>
                <a:gridCol w="2928326">
                  <a:extLst>
                    <a:ext uri="{9D8B030D-6E8A-4147-A177-3AD203B41FA5}">
                      <a16:colId xmlns:a16="http://schemas.microsoft.com/office/drawing/2014/main" val="20000"/>
                    </a:ext>
                  </a:extLst>
                </a:gridCol>
                <a:gridCol w="2928326">
                  <a:extLst>
                    <a:ext uri="{9D8B030D-6E8A-4147-A177-3AD203B41FA5}">
                      <a16:colId xmlns:a16="http://schemas.microsoft.com/office/drawing/2014/main" val="20001"/>
                    </a:ext>
                  </a:extLst>
                </a:gridCol>
                <a:gridCol w="2928326">
                  <a:extLst>
                    <a:ext uri="{9D8B030D-6E8A-4147-A177-3AD203B41FA5}">
                      <a16:colId xmlns:a16="http://schemas.microsoft.com/office/drawing/2014/main" val="20002"/>
                    </a:ext>
                  </a:extLst>
                </a:gridCol>
              </a:tblGrid>
              <a:tr h="903759">
                <a:tc>
                  <a:txBody>
                    <a:bodyPr/>
                    <a:lstStyle/>
                    <a:p>
                      <a:r>
                        <a:rPr lang="en-GB" dirty="0"/>
                        <a:t>Scheme</a:t>
                      </a:r>
                    </a:p>
                  </a:txBody>
                  <a:tcPr/>
                </a:tc>
                <a:tc>
                  <a:txBody>
                    <a:bodyPr/>
                    <a:lstStyle/>
                    <a:p>
                      <a:r>
                        <a:rPr lang="en-GB" dirty="0"/>
                        <a:t>Description</a:t>
                      </a:r>
                    </a:p>
                  </a:txBody>
                  <a:tcPr/>
                </a:tc>
                <a:tc>
                  <a:txBody>
                    <a:bodyPr/>
                    <a:lstStyle/>
                    <a:p>
                      <a:r>
                        <a:rPr lang="en-GB" dirty="0"/>
                        <a:t>Progress</a:t>
                      </a:r>
                    </a:p>
                  </a:txBody>
                  <a:tcPr/>
                </a:tc>
                <a:extLst>
                  <a:ext uri="{0D108BD9-81ED-4DB2-BD59-A6C34878D82A}">
                    <a16:rowId xmlns:a16="http://schemas.microsoft.com/office/drawing/2014/main" val="10000"/>
                  </a:ext>
                </a:extLst>
              </a:tr>
              <a:tr h="1786979">
                <a:tc>
                  <a:txBody>
                    <a:bodyPr/>
                    <a:lstStyle/>
                    <a:p>
                      <a:r>
                        <a:rPr lang="en-GB" dirty="0"/>
                        <a:t>Criminal Justice</a:t>
                      </a:r>
                    </a:p>
                  </a:txBody>
                  <a:tcPr/>
                </a:tc>
                <a:tc>
                  <a:txBody>
                    <a:bodyPr/>
                    <a:lstStyle/>
                    <a:p>
                      <a:r>
                        <a:rPr lang="en-GB" dirty="0"/>
                        <a:t>Develop a diversion and Liaison service.  Map</a:t>
                      </a:r>
                      <a:r>
                        <a:rPr lang="en-GB" baseline="0" dirty="0"/>
                        <a:t> out the current provision and the commission services that address the gaps in the system</a:t>
                      </a:r>
                      <a:endParaRPr lang="en-GB" dirty="0"/>
                    </a:p>
                  </a:txBody>
                  <a:tcPr/>
                </a:tc>
                <a:tc>
                  <a:txBody>
                    <a:bodyPr/>
                    <a:lstStyle/>
                    <a:p>
                      <a:r>
                        <a:rPr lang="en-GB" dirty="0"/>
                        <a:t>Mapping has been completed.</a:t>
                      </a:r>
                      <a:r>
                        <a:rPr lang="en-GB" baseline="0" dirty="0"/>
                        <a:t>  Meetings held to look at how additional funding is spent</a:t>
                      </a:r>
                      <a:endParaRPr lang="en-GB" dirty="0"/>
                    </a:p>
                  </a:txBody>
                  <a:tcPr/>
                </a:tc>
                <a:extLst>
                  <a:ext uri="{0D108BD9-81ED-4DB2-BD59-A6C34878D82A}">
                    <a16:rowId xmlns:a16="http://schemas.microsoft.com/office/drawing/2014/main" val="10001"/>
                  </a:ext>
                </a:extLst>
              </a:tr>
              <a:tr h="1786979">
                <a:tc>
                  <a:txBody>
                    <a:bodyPr/>
                    <a:lstStyle/>
                    <a:p>
                      <a:r>
                        <a:rPr lang="en-GB" dirty="0"/>
                        <a:t>Improving CAMHS</a:t>
                      </a:r>
                      <a:r>
                        <a:rPr lang="en-GB" baseline="0" dirty="0"/>
                        <a:t> access</a:t>
                      </a:r>
                      <a:endParaRPr lang="en-GB" dirty="0"/>
                    </a:p>
                  </a:txBody>
                  <a:tcPr/>
                </a:tc>
                <a:tc>
                  <a:txBody>
                    <a:bodyPr/>
                    <a:lstStyle/>
                    <a:p>
                      <a:r>
                        <a:rPr lang="en-GB" dirty="0"/>
                        <a:t>Additional funding given to the </a:t>
                      </a:r>
                      <a:r>
                        <a:rPr lang="en-GB" dirty="0" err="1"/>
                        <a:t>neurodevelopmental</a:t>
                      </a:r>
                      <a:r>
                        <a:rPr lang="en-GB" dirty="0"/>
                        <a:t>  diagnostic</a:t>
                      </a:r>
                      <a:r>
                        <a:rPr lang="en-GB" baseline="0" dirty="0"/>
                        <a:t> service for SWL</a:t>
                      </a:r>
                      <a:endParaRPr lang="en-GB" dirty="0"/>
                    </a:p>
                  </a:txBody>
                  <a:tcPr/>
                </a:tc>
                <a:tc>
                  <a:txBody>
                    <a:bodyPr/>
                    <a:lstStyle/>
                    <a:p>
                      <a:r>
                        <a:rPr lang="en-GB" dirty="0"/>
                        <a:t>Improvements in access to diagnostic service.  There is</a:t>
                      </a:r>
                      <a:r>
                        <a:rPr lang="en-GB" baseline="0" dirty="0"/>
                        <a:t> ongoing work to engage stakeholders in developing a new model for </a:t>
                      </a:r>
                      <a:r>
                        <a:rPr lang="en-GB" baseline="0" dirty="0" err="1"/>
                        <a:t>neurodevelopmental</a:t>
                      </a:r>
                      <a:r>
                        <a:rPr lang="en-GB" baseline="0" dirty="0"/>
                        <a:t> pathway across SWL</a:t>
                      </a:r>
                      <a:endParaRPr lang="en-GB" dirty="0"/>
                    </a:p>
                  </a:txBody>
                  <a:tcPr/>
                </a:tc>
                <a:extLst>
                  <a:ext uri="{0D108BD9-81ED-4DB2-BD59-A6C34878D82A}">
                    <a16:rowId xmlns:a16="http://schemas.microsoft.com/office/drawing/2014/main" val="10002"/>
                  </a:ext>
                </a:extLst>
              </a:tr>
              <a:tr h="1786979">
                <a:tc>
                  <a:txBody>
                    <a:bodyPr/>
                    <a:lstStyle/>
                    <a:p>
                      <a:r>
                        <a:rPr lang="en-GB" dirty="0"/>
                        <a:t>Early</a:t>
                      </a:r>
                      <a:r>
                        <a:rPr lang="en-GB" baseline="0" dirty="0"/>
                        <a:t> Intervention Psychosis (EIP)</a:t>
                      </a:r>
                      <a:endParaRPr lang="en-GB" dirty="0"/>
                    </a:p>
                  </a:txBody>
                  <a:tcPr/>
                </a:tc>
                <a:tc>
                  <a:txBody>
                    <a:bodyPr/>
                    <a:lstStyle/>
                    <a:p>
                      <a:r>
                        <a:rPr lang="en-GB" dirty="0"/>
                        <a:t>Ensure that children</a:t>
                      </a:r>
                      <a:r>
                        <a:rPr lang="en-GB" baseline="0" dirty="0"/>
                        <a:t> who meet the criteria have access to services</a:t>
                      </a:r>
                      <a:endParaRPr lang="en-GB" dirty="0"/>
                    </a:p>
                  </a:txBody>
                  <a:tcPr/>
                </a:tc>
                <a:tc>
                  <a:txBody>
                    <a:bodyPr/>
                    <a:lstStyle/>
                    <a:p>
                      <a:r>
                        <a:rPr lang="en-GB" dirty="0"/>
                        <a:t>Children as young as 14 are able to access the service now.  The pathway between</a:t>
                      </a:r>
                      <a:r>
                        <a:rPr lang="en-GB" baseline="0" dirty="0"/>
                        <a:t> EIP and CAMHS needs to be strengthened</a:t>
                      </a:r>
                      <a:endParaRPr lang="en-GB"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79511" y="260648"/>
          <a:ext cx="8712969" cy="6628246"/>
        </p:xfrm>
        <a:graphic>
          <a:graphicData uri="http://schemas.openxmlformats.org/drawingml/2006/table">
            <a:tbl>
              <a:tblPr firstRow="1" bandRow="1">
                <a:tableStyleId>{5C22544A-7EE6-4342-B048-85BDC9FD1C3A}</a:tableStyleId>
              </a:tblPr>
              <a:tblGrid>
                <a:gridCol w="2304257">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3096344">
                  <a:extLst>
                    <a:ext uri="{9D8B030D-6E8A-4147-A177-3AD203B41FA5}">
                      <a16:colId xmlns:a16="http://schemas.microsoft.com/office/drawing/2014/main" val="20002"/>
                    </a:ext>
                  </a:extLst>
                </a:gridCol>
              </a:tblGrid>
              <a:tr h="361499">
                <a:tc>
                  <a:txBody>
                    <a:bodyPr/>
                    <a:lstStyle/>
                    <a:p>
                      <a:r>
                        <a:rPr lang="en-GB" dirty="0"/>
                        <a:t>Scheme</a:t>
                      </a:r>
                    </a:p>
                  </a:txBody>
                  <a:tcPr/>
                </a:tc>
                <a:tc>
                  <a:txBody>
                    <a:bodyPr/>
                    <a:lstStyle/>
                    <a:p>
                      <a:r>
                        <a:rPr lang="en-GB" dirty="0"/>
                        <a:t>Description</a:t>
                      </a:r>
                    </a:p>
                  </a:txBody>
                  <a:tcPr/>
                </a:tc>
                <a:tc>
                  <a:txBody>
                    <a:bodyPr/>
                    <a:lstStyle/>
                    <a:p>
                      <a:r>
                        <a:rPr lang="en-GB" dirty="0"/>
                        <a:t>Progress</a:t>
                      </a:r>
                    </a:p>
                  </a:txBody>
                  <a:tcPr/>
                </a:tc>
                <a:extLst>
                  <a:ext uri="{0D108BD9-81ED-4DB2-BD59-A6C34878D82A}">
                    <a16:rowId xmlns:a16="http://schemas.microsoft.com/office/drawing/2014/main" val="10000"/>
                  </a:ext>
                </a:extLst>
              </a:tr>
              <a:tr h="2259367">
                <a:tc>
                  <a:txBody>
                    <a:bodyPr/>
                    <a:lstStyle/>
                    <a:p>
                      <a:r>
                        <a:rPr lang="en-GB" dirty="0"/>
                        <a:t>Improving access to psychological therapies (CYP IAPT)</a:t>
                      </a:r>
                    </a:p>
                  </a:txBody>
                  <a:tcPr/>
                </a:tc>
                <a:tc>
                  <a:txBody>
                    <a:bodyPr/>
                    <a:lstStyle/>
                    <a:p>
                      <a:r>
                        <a:rPr lang="en-GB" dirty="0"/>
                        <a:t>Participation at the CYP IAPT collaborative</a:t>
                      </a:r>
                      <a:r>
                        <a:rPr lang="en-GB" baseline="0" dirty="0"/>
                        <a:t> programme</a:t>
                      </a:r>
                    </a:p>
                    <a:p>
                      <a:r>
                        <a:rPr lang="en-GB" baseline="0" dirty="0"/>
                        <a:t>Evidence based practice</a:t>
                      </a:r>
                    </a:p>
                    <a:p>
                      <a:r>
                        <a:rPr lang="en-GB" baseline="0" dirty="0"/>
                        <a:t>Routine outcome monitoring with improved supervision</a:t>
                      </a:r>
                      <a:r>
                        <a:rPr lang="en-GB" dirty="0"/>
                        <a:t> </a:t>
                      </a:r>
                    </a:p>
                  </a:txBody>
                  <a:tcPr/>
                </a:tc>
                <a:tc>
                  <a:txBody>
                    <a:bodyPr/>
                    <a:lstStyle/>
                    <a:p>
                      <a:r>
                        <a:rPr lang="en-GB" dirty="0"/>
                        <a:t>Staff</a:t>
                      </a:r>
                      <a:r>
                        <a:rPr lang="en-GB" baseline="0" dirty="0"/>
                        <a:t> from CAMHS have received CYP IAPT training</a:t>
                      </a:r>
                    </a:p>
                    <a:p>
                      <a:r>
                        <a:rPr lang="en-GB" baseline="0" dirty="0"/>
                        <a:t>CBT approaches are being used the service to deliver evidence based care.</a:t>
                      </a:r>
                    </a:p>
                    <a:p>
                      <a:r>
                        <a:rPr lang="en-GB" baseline="0" dirty="0"/>
                        <a:t>There is little progress in outcome based reporting within the service</a:t>
                      </a:r>
                      <a:endParaRPr lang="en-GB" dirty="0"/>
                    </a:p>
                  </a:txBody>
                  <a:tcPr/>
                </a:tc>
                <a:extLst>
                  <a:ext uri="{0D108BD9-81ED-4DB2-BD59-A6C34878D82A}">
                    <a16:rowId xmlns:a16="http://schemas.microsoft.com/office/drawing/2014/main" val="10001"/>
                  </a:ext>
                </a:extLst>
              </a:tr>
              <a:tr h="1988243">
                <a:tc>
                  <a:txBody>
                    <a:bodyPr/>
                    <a:lstStyle/>
                    <a:p>
                      <a:r>
                        <a:rPr lang="en-GB" dirty="0"/>
                        <a:t>Collaborative Commissioning Arrangements</a:t>
                      </a:r>
                    </a:p>
                  </a:txBody>
                  <a:tcPr/>
                </a:tc>
                <a:tc>
                  <a:txBody>
                    <a:bodyPr/>
                    <a:lstStyle/>
                    <a:p>
                      <a:r>
                        <a:rPr lang="en-GB" dirty="0"/>
                        <a:t>SWL CCG have been charged to come up with collaborative commissioning arrangements for tier 4 and cross cutting transformation plan issues</a:t>
                      </a:r>
                    </a:p>
                  </a:txBody>
                  <a:tcPr/>
                </a:tc>
                <a:tc>
                  <a:txBody>
                    <a:bodyPr/>
                    <a:lstStyle/>
                    <a:p>
                      <a:r>
                        <a:rPr lang="en-GB" dirty="0"/>
                        <a:t>The SWL Collaborative commissioning plan has been signed off by</a:t>
                      </a:r>
                      <a:r>
                        <a:rPr lang="en-GB" baseline="0" dirty="0"/>
                        <a:t> NHSE and the Trust.  There are opportunities to strengthen system wide commissioning arrangements</a:t>
                      </a:r>
                      <a:endParaRPr lang="en-GB" dirty="0"/>
                    </a:p>
                  </a:txBody>
                  <a:tcPr/>
                </a:tc>
                <a:extLst>
                  <a:ext uri="{0D108BD9-81ED-4DB2-BD59-A6C34878D82A}">
                    <a16:rowId xmlns:a16="http://schemas.microsoft.com/office/drawing/2014/main" val="10002"/>
                  </a:ext>
                </a:extLst>
              </a:tr>
              <a:tr h="1988243">
                <a:tc>
                  <a:txBody>
                    <a:bodyPr/>
                    <a:lstStyle/>
                    <a:p>
                      <a:r>
                        <a:rPr lang="en-GB" dirty="0"/>
                        <a:t>Integration</a:t>
                      </a:r>
                    </a:p>
                  </a:txBody>
                  <a:tcPr/>
                </a:tc>
                <a:tc>
                  <a:txBody>
                    <a:bodyPr/>
                    <a:lstStyle/>
                    <a:p>
                      <a:r>
                        <a:rPr lang="en-GB" dirty="0"/>
                        <a:t>The</a:t>
                      </a:r>
                      <a:r>
                        <a:rPr lang="en-GB" baseline="0" dirty="0"/>
                        <a:t> national transition CQUIN aims to deliver improvements in transition planning with year on year improvements</a:t>
                      </a:r>
                      <a:endParaRPr lang="en-GB" dirty="0"/>
                    </a:p>
                  </a:txBody>
                  <a:tcPr/>
                </a:tc>
                <a:tc>
                  <a:txBody>
                    <a:bodyPr/>
                    <a:lstStyle/>
                    <a:p>
                      <a:r>
                        <a:rPr lang="en-GB" dirty="0"/>
                        <a:t>This work is being coordinated at SWL level.  SWL</a:t>
                      </a:r>
                      <a:r>
                        <a:rPr lang="en-GB" baseline="0" dirty="0"/>
                        <a:t> and ST Georges have implemented the CQUIN and provided first cut data on the number of children in transition</a:t>
                      </a:r>
                      <a:endParaRPr lang="en-GB"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Local Transformation plan Ambitions 2017-2020</a:t>
            </a:r>
          </a:p>
        </p:txBody>
      </p:sp>
      <p:sp>
        <p:nvSpPr>
          <p:cNvPr id="4" name="Content Placeholder 3"/>
          <p:cNvSpPr>
            <a:spLocks noGrp="1"/>
          </p:cNvSpPr>
          <p:nvPr>
            <p:ph idx="1"/>
          </p:nvPr>
        </p:nvSpPr>
        <p:spPr/>
        <p:txBody>
          <a:bodyPr>
            <a:normAutofit fontScale="40000" lnSpcReduction="20000"/>
          </a:bodyPr>
          <a:lstStyle/>
          <a:p>
            <a:r>
              <a:rPr lang="en-GB" dirty="0"/>
              <a:t>This transformation plan is an opportunity to build on the good work so far but also to take a system wide approach to our transformation</a:t>
            </a:r>
          </a:p>
          <a:p>
            <a:r>
              <a:rPr lang="en-GB" dirty="0"/>
              <a:t>Our partners in this transformation include schools, CCG; local authority, youth justice; voluntary sector; NHSE; GPs; NHS Trusts</a:t>
            </a:r>
          </a:p>
          <a:p>
            <a:r>
              <a:rPr lang="en-GB" dirty="0"/>
              <a:t>Our plan needs to be aligned to the five year forward view for mental health and other local strategy</a:t>
            </a:r>
          </a:p>
          <a:p>
            <a:r>
              <a:rPr lang="en-GB" dirty="0"/>
              <a:t>We need to strengthen our CAMHS offer for early intervention and prevention in all settings; crisis and intensive intervention; develop service for our most vulnerable groups taking into account the impact of trauma or abuse; disability and other inequalities that contribute to poor outcomes in children</a:t>
            </a:r>
          </a:p>
          <a:p>
            <a:r>
              <a:rPr lang="en-GB" dirty="0"/>
              <a:t>We also need to think about how we integrate our offer with inpatient care services and make links with the new models of care work that will be piloted in south London</a:t>
            </a:r>
          </a:p>
          <a:p>
            <a:r>
              <a:rPr lang="en-GB" dirty="0"/>
              <a:t>We need to work with the wider system to develop specialist services such as eating disorders and forensic services for children on a wider geographical patch with local input using hub and spoke models of care</a:t>
            </a:r>
          </a:p>
          <a:p>
            <a:r>
              <a:rPr lang="en-GB" dirty="0"/>
              <a:t>We need to challenge our selves and provide assurance as to whether our plans will be sustainable beyond 2020/21</a:t>
            </a:r>
          </a:p>
          <a:p>
            <a:r>
              <a:rPr lang="en-GB" dirty="0"/>
              <a:t>We also need to be clear about the  financial investment required to carry forward any pilot work currently been undertaken as part of the transformation</a:t>
            </a:r>
          </a:p>
          <a:p>
            <a:r>
              <a:rPr lang="en-GB" dirty="0"/>
              <a:t>We need to have a clear transformation vision and road map to delivering our transformation</a:t>
            </a:r>
          </a:p>
          <a:p>
            <a:r>
              <a:rPr lang="en-GB" dirty="0"/>
              <a:t>We need to understand the risks and mitigation for delivering our transformation, in some cases we may need to take bold steps and innovate beyond organisational boundaries, putting the child and or young person at the centre of our plans and ensuring that we work with children and young people to co produce the solutions</a:t>
            </a:r>
          </a:p>
          <a:p>
            <a:r>
              <a:rPr lang="en-GB" dirty="0"/>
              <a:t>We need to be clear and transparent in our proposed spend and budget allocation</a:t>
            </a:r>
          </a:p>
          <a:p>
            <a:r>
              <a:rPr lang="en-GB" dirty="0"/>
              <a:t>We must take time to set out what outcomes we will use to measure the success of our transformation across all the services we commission and provide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Understanding local need</a:t>
            </a:r>
          </a:p>
        </p:txBody>
      </p:sp>
      <p:sp>
        <p:nvSpPr>
          <p:cNvPr id="3" name="Content Placeholder 2"/>
          <p:cNvSpPr>
            <a:spLocks noGrp="1"/>
          </p:cNvSpPr>
          <p:nvPr>
            <p:ph idx="1"/>
          </p:nvPr>
        </p:nvSpPr>
        <p:spPr/>
        <p:txBody>
          <a:bodyPr>
            <a:normAutofit fontScale="77500" lnSpcReduction="20000"/>
          </a:bodyPr>
          <a:lstStyle/>
          <a:p>
            <a:r>
              <a:rPr lang="en-GB" dirty="0"/>
              <a:t>Are we satisfied that our plans are designed and built around the needs of children and young people, if now what do we need to do to improve our understanding of local need of mental health in young people?</a:t>
            </a:r>
          </a:p>
          <a:p>
            <a:r>
              <a:rPr lang="en-GB" dirty="0"/>
              <a:t>Do we need to update our JSNA chapter on CAMHS, if so what are the governance arrangements for getting this commissioned and supported across the partnership</a:t>
            </a:r>
          </a:p>
          <a:p>
            <a:r>
              <a:rPr lang="en-GB" dirty="0"/>
              <a:t>Are we confident that our plan addresses inequalities in health, if not how we will take incremental steps to bridge this gap</a:t>
            </a:r>
          </a:p>
          <a:p>
            <a:r>
              <a:rPr lang="en-GB" dirty="0"/>
              <a:t>Do we have a shared understand of the data we need to inform our transformation plan and have we established how we will collate this data?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New Line of Enquiry for our plan in 2021- access and waiting times</a:t>
            </a:r>
          </a:p>
        </p:txBody>
      </p:sp>
      <p:sp>
        <p:nvSpPr>
          <p:cNvPr id="3" name="Content Placeholder 2"/>
          <p:cNvSpPr>
            <a:spLocks noGrp="1"/>
          </p:cNvSpPr>
          <p:nvPr>
            <p:ph sz="half" idx="1"/>
          </p:nvPr>
        </p:nvSpPr>
        <p:spPr/>
        <p:txBody>
          <a:bodyPr>
            <a:normAutofit fontScale="85000" lnSpcReduction="20000"/>
          </a:bodyPr>
          <a:lstStyle/>
          <a:p>
            <a:r>
              <a:rPr lang="en-GB" dirty="0"/>
              <a:t>What data do we need to support our planning assumptions</a:t>
            </a:r>
          </a:p>
          <a:p>
            <a:r>
              <a:rPr lang="en-GB" dirty="0"/>
              <a:t>Where are we on achieving 25-35% increase in access to CAMHS as part of contributing to the additional 70,000 receiving care</a:t>
            </a:r>
          </a:p>
          <a:p>
            <a:r>
              <a:rPr lang="en-GB" dirty="0"/>
              <a:t>How are we doing against the eating disorders access targets</a:t>
            </a:r>
          </a:p>
        </p:txBody>
      </p:sp>
      <p:sp>
        <p:nvSpPr>
          <p:cNvPr id="4" name="Content Placeholder 3"/>
          <p:cNvSpPr>
            <a:spLocks noGrp="1"/>
          </p:cNvSpPr>
          <p:nvPr>
            <p:ph sz="half" idx="2"/>
          </p:nvPr>
        </p:nvSpPr>
        <p:spPr/>
        <p:txBody>
          <a:bodyPr>
            <a:normAutofit fontScale="85000" lnSpcReduction="20000"/>
          </a:bodyPr>
          <a:lstStyle/>
          <a:p>
            <a:r>
              <a:rPr lang="en-GB" dirty="0"/>
              <a:t>How are we doing on waiting times for initial assessment and treatment</a:t>
            </a:r>
          </a:p>
          <a:p>
            <a:r>
              <a:rPr lang="en-GB" dirty="0"/>
              <a:t>How do we compare against other CAMHS services so we gauge what good looks like</a:t>
            </a:r>
          </a:p>
          <a:p>
            <a:r>
              <a:rPr lang="en-GB" dirty="0"/>
              <a:t>Do we collect and routinely report on data from London Ambulance Services</a:t>
            </a:r>
          </a:p>
          <a:p>
            <a:r>
              <a:rPr lang="en-GB" dirty="0"/>
              <a:t>How do we support team with data collection on the mental health services data sets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New Key Lines of Enquiry Health and Justice</a:t>
            </a:r>
          </a:p>
        </p:txBody>
      </p:sp>
      <p:sp>
        <p:nvSpPr>
          <p:cNvPr id="3" name="Content Placeholder 2"/>
          <p:cNvSpPr>
            <a:spLocks noGrp="1"/>
          </p:cNvSpPr>
          <p:nvPr>
            <p:ph sz="half" idx="1"/>
          </p:nvPr>
        </p:nvSpPr>
        <p:spPr/>
        <p:txBody>
          <a:bodyPr>
            <a:normAutofit fontScale="92500" lnSpcReduction="20000"/>
          </a:bodyPr>
          <a:lstStyle/>
          <a:p>
            <a:r>
              <a:rPr lang="en-GB" dirty="0"/>
              <a:t>Are there processes in place for recording data on re- offending rates, first time entry into the youth justice system</a:t>
            </a:r>
          </a:p>
          <a:p>
            <a:r>
              <a:rPr lang="en-GB" dirty="0"/>
              <a:t>CYP in contact with YOT engagement with their CYPMH intervention plans</a:t>
            </a:r>
          </a:p>
          <a:p>
            <a:r>
              <a:rPr lang="en-GB" dirty="0"/>
              <a:t>What targets have we set for re- offending and first time entrants?</a:t>
            </a:r>
          </a:p>
          <a:p>
            <a:r>
              <a:rPr lang="en-GB" dirty="0"/>
              <a:t>Joint working between CAMHS and YOS</a:t>
            </a:r>
          </a:p>
          <a:p>
            <a:endParaRPr lang="en-GB" dirty="0"/>
          </a:p>
        </p:txBody>
      </p:sp>
      <p:sp>
        <p:nvSpPr>
          <p:cNvPr id="4" name="Content Placeholder 3"/>
          <p:cNvSpPr>
            <a:spLocks noGrp="1"/>
          </p:cNvSpPr>
          <p:nvPr>
            <p:ph sz="half" idx="2"/>
          </p:nvPr>
        </p:nvSpPr>
        <p:spPr/>
        <p:txBody>
          <a:bodyPr>
            <a:normAutofit fontScale="92500" lnSpcReduction="20000"/>
          </a:bodyPr>
          <a:lstStyle/>
          <a:p>
            <a:r>
              <a:rPr lang="en-GB" dirty="0"/>
              <a:t>What would our future model look like?</a:t>
            </a:r>
          </a:p>
          <a:p>
            <a:r>
              <a:rPr lang="en-GB" dirty="0"/>
              <a:t>How would we involve young people in co production?</a:t>
            </a:r>
          </a:p>
          <a:p>
            <a:r>
              <a:rPr lang="en-GB" dirty="0"/>
              <a:t>How do we strengthen our diversion and liaison pathway?</a:t>
            </a:r>
          </a:p>
          <a:p>
            <a:r>
              <a:rPr lang="en-GB" dirty="0"/>
              <a:t>How would a community forensic model look like locally?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New Key lines of Enquiry-Eating Disorders</a:t>
            </a:r>
          </a:p>
        </p:txBody>
      </p:sp>
      <p:sp>
        <p:nvSpPr>
          <p:cNvPr id="3" name="Content Placeholder 2"/>
          <p:cNvSpPr>
            <a:spLocks noGrp="1"/>
          </p:cNvSpPr>
          <p:nvPr>
            <p:ph sz="half" idx="1"/>
          </p:nvPr>
        </p:nvSpPr>
        <p:spPr/>
        <p:txBody>
          <a:bodyPr>
            <a:normAutofit fontScale="70000" lnSpcReduction="20000"/>
          </a:bodyPr>
          <a:lstStyle/>
          <a:p>
            <a:r>
              <a:rPr lang="en-GB" dirty="0"/>
              <a:t>Nationally</a:t>
            </a:r>
          </a:p>
          <a:p>
            <a:endParaRPr lang="en-GB" dirty="0"/>
          </a:p>
          <a:p>
            <a:r>
              <a:rPr lang="en-GB" dirty="0"/>
              <a:t>Baseline data about the service and performance against national targets</a:t>
            </a:r>
          </a:p>
          <a:p>
            <a:r>
              <a:rPr lang="en-GB" dirty="0"/>
              <a:t>Peer review of the service against national standards</a:t>
            </a:r>
          </a:p>
          <a:p>
            <a:r>
              <a:rPr lang="en-GB" dirty="0"/>
              <a:t>Impact of community eating disorders on reducing hospital admission</a:t>
            </a:r>
          </a:p>
          <a:p>
            <a:r>
              <a:rPr lang="en-GB" dirty="0"/>
              <a:t>Service to demonstrate compliance with NICE concordant guidance</a:t>
            </a:r>
          </a:p>
        </p:txBody>
      </p:sp>
      <p:sp>
        <p:nvSpPr>
          <p:cNvPr id="4" name="Content Placeholder 3"/>
          <p:cNvSpPr>
            <a:spLocks noGrp="1"/>
          </p:cNvSpPr>
          <p:nvPr>
            <p:ph sz="half" idx="2"/>
          </p:nvPr>
        </p:nvSpPr>
        <p:spPr/>
        <p:txBody>
          <a:bodyPr>
            <a:normAutofit fontScale="70000" lnSpcReduction="20000"/>
          </a:bodyPr>
          <a:lstStyle/>
          <a:p>
            <a:r>
              <a:rPr lang="en-GB" dirty="0"/>
              <a:t>Locally</a:t>
            </a:r>
          </a:p>
          <a:p>
            <a:r>
              <a:rPr lang="en-GB" dirty="0"/>
              <a:t>Tracking data to understand where the problems are and how we can link and integrate with early help services</a:t>
            </a:r>
          </a:p>
          <a:p>
            <a:r>
              <a:rPr lang="en-GB" dirty="0"/>
              <a:t>Understanding the motivations around children with eating disorders and developing protective measures to reduce incident</a:t>
            </a:r>
          </a:p>
          <a:p>
            <a:r>
              <a:rPr lang="en-GB" dirty="0"/>
              <a:t>Support services for eating disorders and understanding links with self harm</a:t>
            </a:r>
          </a:p>
          <a:p>
            <a:r>
              <a:rPr lang="en-GB" dirty="0"/>
              <a:t>Developing outcome measures to show what difference we are making if any</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New lines of Enquiry- Crisis Care and Liaison?</a:t>
            </a:r>
          </a:p>
        </p:txBody>
      </p:sp>
      <p:sp>
        <p:nvSpPr>
          <p:cNvPr id="3" name="Content Placeholder 2"/>
          <p:cNvSpPr>
            <a:spLocks noGrp="1"/>
          </p:cNvSpPr>
          <p:nvPr>
            <p:ph sz="half" idx="1"/>
          </p:nvPr>
        </p:nvSpPr>
        <p:spPr/>
        <p:txBody>
          <a:bodyPr>
            <a:normAutofit fontScale="55000" lnSpcReduction="20000"/>
          </a:bodyPr>
          <a:lstStyle/>
          <a:p>
            <a:r>
              <a:rPr lang="en-GB" dirty="0"/>
              <a:t>Crisis care and Liaison</a:t>
            </a:r>
          </a:p>
          <a:p>
            <a:r>
              <a:rPr lang="en-GB" dirty="0"/>
              <a:t>What do we need to do as a system to deliver 24/7 responsive Crisis care for children and young people</a:t>
            </a:r>
          </a:p>
          <a:p>
            <a:r>
              <a:rPr lang="en-GB" dirty="0"/>
              <a:t>Do we have data about the number of section 136 for children</a:t>
            </a:r>
          </a:p>
          <a:p>
            <a:r>
              <a:rPr lang="en-GB" dirty="0"/>
              <a:t>Safety and coping plans for all children in crisis</a:t>
            </a:r>
          </a:p>
          <a:p>
            <a:r>
              <a:rPr lang="en-GB" dirty="0"/>
              <a:t>Pathways for managing crisis in hours and out of hours</a:t>
            </a:r>
          </a:p>
          <a:p>
            <a:r>
              <a:rPr lang="en-GB" dirty="0"/>
              <a:t>Integrated working and commissioning arrangements for crisis</a:t>
            </a:r>
          </a:p>
          <a:p>
            <a:r>
              <a:rPr lang="en-GB" dirty="0"/>
              <a:t>Education and training for workforce</a:t>
            </a:r>
          </a:p>
          <a:p>
            <a:endParaRPr lang="en-GB" dirty="0"/>
          </a:p>
          <a:p>
            <a:endParaRPr lang="en-GB" dirty="0"/>
          </a:p>
        </p:txBody>
      </p:sp>
      <p:sp>
        <p:nvSpPr>
          <p:cNvPr id="4" name="Content Placeholder 3"/>
          <p:cNvSpPr>
            <a:spLocks noGrp="1"/>
          </p:cNvSpPr>
          <p:nvPr>
            <p:ph sz="half" idx="2"/>
          </p:nvPr>
        </p:nvSpPr>
        <p:spPr/>
        <p:txBody>
          <a:bodyPr>
            <a:normAutofit fontScale="55000" lnSpcReduction="20000"/>
          </a:bodyPr>
          <a:lstStyle/>
          <a:p>
            <a:r>
              <a:rPr lang="en-GB" dirty="0"/>
              <a:t>What would good look like for crisis care and liaison?</a:t>
            </a:r>
          </a:p>
          <a:p>
            <a:r>
              <a:rPr lang="en-GB" dirty="0"/>
              <a:t>What are opportunities for early intervention</a:t>
            </a:r>
          </a:p>
          <a:p>
            <a:r>
              <a:rPr lang="en-GB" dirty="0"/>
              <a:t>Have we done a self assessment for crisis to understand the gaps in practice against London standards</a:t>
            </a:r>
          </a:p>
          <a:p>
            <a:r>
              <a:rPr lang="en-GB" dirty="0"/>
              <a:t>Are we prepared for the section 136 legislative changes?</a:t>
            </a:r>
          </a:p>
          <a:p>
            <a:r>
              <a:rPr lang="en-GB" dirty="0"/>
              <a:t>Should we consider undertaking an audit using the national urgent and emergency mental health for CYP intensive support and high risk survey?</a:t>
            </a:r>
          </a:p>
          <a:p>
            <a:r>
              <a:rPr lang="en-GB" dirty="0"/>
              <a:t>How does our work on crisis link to transition to adult services</a:t>
            </a:r>
          </a:p>
          <a:p>
            <a:r>
              <a:rPr lang="en-GB" dirty="0"/>
              <a:t>Do we have the data about the number of children in crisis and if not where could we get this data from?</a:t>
            </a:r>
          </a:p>
          <a:p>
            <a:r>
              <a:rPr lang="en-GB" dirty="0"/>
              <a:t>What are the links between EIP and crisis care </a:t>
            </a:r>
          </a:p>
          <a:p>
            <a:r>
              <a:rPr lang="en-GB" dirty="0"/>
              <a:t>How do we prevent children in crisis ending up in A and E and inpatient hospitals?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line of enquiry- workforce?</a:t>
            </a:r>
          </a:p>
        </p:txBody>
      </p:sp>
      <p:sp>
        <p:nvSpPr>
          <p:cNvPr id="3" name="Content Placeholder 2"/>
          <p:cNvSpPr>
            <a:spLocks noGrp="1"/>
          </p:cNvSpPr>
          <p:nvPr>
            <p:ph sz="half" idx="1"/>
          </p:nvPr>
        </p:nvSpPr>
        <p:spPr/>
        <p:txBody>
          <a:bodyPr>
            <a:normAutofit fontScale="62500" lnSpcReduction="20000"/>
          </a:bodyPr>
          <a:lstStyle/>
          <a:p>
            <a:r>
              <a:rPr lang="en-GB" dirty="0"/>
              <a:t>We don’t have a multiagency workforce plan for CAMHS, what are our plans for future workforce?</a:t>
            </a:r>
          </a:p>
          <a:p>
            <a:r>
              <a:rPr lang="en-GB" dirty="0"/>
              <a:t>Do we know how many staff we need in 2020 to deliver the ambitions of our transformation plan?</a:t>
            </a:r>
          </a:p>
          <a:p>
            <a:r>
              <a:rPr lang="en-GB" dirty="0"/>
              <a:t>Does our workforce plan include a commitment to participating in CYP IAPT programme</a:t>
            </a:r>
          </a:p>
          <a:p>
            <a:r>
              <a:rPr lang="en-GB" dirty="0"/>
              <a:t>Do our workforce plans include 24/7 crisis provision?</a:t>
            </a:r>
          </a:p>
          <a:p>
            <a:r>
              <a:rPr lang="en-GB" dirty="0"/>
              <a:t>Does our workforce plan include broader engagement with schools and other parts of the system to increase capacity and capability of the wider system</a:t>
            </a:r>
          </a:p>
        </p:txBody>
      </p:sp>
      <p:sp>
        <p:nvSpPr>
          <p:cNvPr id="4" name="Content Placeholder 3"/>
          <p:cNvSpPr>
            <a:spLocks noGrp="1"/>
          </p:cNvSpPr>
          <p:nvPr>
            <p:ph sz="half" idx="2"/>
          </p:nvPr>
        </p:nvSpPr>
        <p:spPr/>
        <p:txBody>
          <a:bodyPr>
            <a:normAutofit fontScale="62500" lnSpcReduction="20000"/>
          </a:bodyPr>
          <a:lstStyle/>
          <a:p>
            <a:r>
              <a:rPr lang="en-GB" dirty="0"/>
              <a:t>What would good look like?</a:t>
            </a:r>
          </a:p>
          <a:p>
            <a:r>
              <a:rPr lang="en-GB" dirty="0"/>
              <a:t>How do we plan to work together to develop a workforce that delivers our ambitions for 2020?</a:t>
            </a:r>
          </a:p>
          <a:p>
            <a:r>
              <a:rPr lang="en-GB" dirty="0"/>
              <a:t>What steps do we need to take to achieve our workforce plans</a:t>
            </a:r>
          </a:p>
          <a:p>
            <a:r>
              <a:rPr lang="en-GB" dirty="0"/>
              <a:t>Do we need to agree local trajectories and workforce targets</a:t>
            </a:r>
          </a:p>
          <a:p>
            <a:r>
              <a:rPr lang="en-GB" dirty="0"/>
              <a:t>Are there examples of best practice that we can drawn upon?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Future in Mind Challenges</a:t>
            </a:r>
          </a:p>
        </p:txBody>
      </p:sp>
      <p:sp>
        <p:nvSpPr>
          <p:cNvPr id="3" name="Content Placeholder 2"/>
          <p:cNvSpPr>
            <a:spLocks noGrp="1"/>
          </p:cNvSpPr>
          <p:nvPr>
            <p:ph idx="1"/>
          </p:nvPr>
        </p:nvSpPr>
        <p:spPr>
          <a:xfrm>
            <a:off x="457200" y="1124744"/>
            <a:ext cx="8229600" cy="5328592"/>
          </a:xfrm>
        </p:spPr>
        <p:txBody>
          <a:bodyPr>
            <a:normAutofit fontScale="70000" lnSpcReduction="20000"/>
          </a:bodyPr>
          <a:lstStyle/>
          <a:p>
            <a:pPr>
              <a:buNone/>
            </a:pPr>
            <a:endParaRPr lang="en-GB" dirty="0"/>
          </a:p>
          <a:p>
            <a:pPr lvl="0"/>
            <a:r>
              <a:rPr lang="en-GB" sz="3400" dirty="0"/>
              <a:t>Nationally less than 25%-35% of children with a diagnosable mental health condition accessed support.</a:t>
            </a:r>
          </a:p>
          <a:p>
            <a:pPr lvl="0"/>
            <a:r>
              <a:rPr lang="en-GB" sz="3400" dirty="0"/>
              <a:t>There are increased in rates of young women with emotional problems and young people presenting with self-harm.</a:t>
            </a:r>
          </a:p>
          <a:p>
            <a:pPr lvl="0"/>
            <a:r>
              <a:rPr lang="en-GB" sz="3400" dirty="0"/>
              <a:t>Delays with access, caused by increases in referrals and waiting times alongside increased complexity and severity of presenting problems.</a:t>
            </a:r>
          </a:p>
          <a:p>
            <a:pPr lvl="0"/>
            <a:r>
              <a:rPr lang="en-GB" sz="3400" dirty="0"/>
              <a:t>A reliance on tiered ‘ladder’ models of delivery defined in terms of services provided means that children cannot easily access the right services at the right time.</a:t>
            </a:r>
          </a:p>
          <a:p>
            <a:pPr lvl="0"/>
            <a:r>
              <a:rPr lang="en-GB" sz="3400" dirty="0"/>
              <a:t>Complexity of commissioning arrangements meant that there is the potential for some children and young people to fall through the net.</a:t>
            </a:r>
          </a:p>
          <a:p>
            <a:pPr lvl="0"/>
            <a:r>
              <a:rPr lang="en-GB" sz="3400" dirty="0"/>
              <a:t>Access to crisis out of hours support is variable.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What is the ask of the Children’s Trust Board?</a:t>
            </a:r>
          </a:p>
        </p:txBody>
      </p:sp>
      <p:sp>
        <p:nvSpPr>
          <p:cNvPr id="6" name="Content Placeholder 5"/>
          <p:cNvSpPr>
            <a:spLocks noGrp="1"/>
          </p:cNvSpPr>
          <p:nvPr>
            <p:ph idx="1"/>
          </p:nvPr>
        </p:nvSpPr>
        <p:spPr/>
        <p:txBody>
          <a:bodyPr>
            <a:normAutofit fontScale="92500" lnSpcReduction="10000"/>
          </a:bodyPr>
          <a:lstStyle/>
          <a:p>
            <a:r>
              <a:rPr lang="en-GB" dirty="0"/>
              <a:t>How do we build on the good work  in CAMHS to date taking into account the current and future expectation of children; young people and their parents?</a:t>
            </a:r>
          </a:p>
          <a:p>
            <a:r>
              <a:rPr lang="en-GB" dirty="0"/>
              <a:t>How do we go about building a system without tiers where we promote resilience, prevention and early intervention across all pathways in CAMHS?</a:t>
            </a:r>
          </a:p>
          <a:p>
            <a:r>
              <a:rPr lang="en-GB" dirty="0"/>
              <a:t>Do the key lines of enquiry resonate with the partnership?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NHS Fiver Year Forward View for Mental Health</a:t>
            </a:r>
          </a:p>
        </p:txBody>
      </p:sp>
      <p:sp>
        <p:nvSpPr>
          <p:cNvPr id="3" name="Content Placeholder 2"/>
          <p:cNvSpPr>
            <a:spLocks noGrp="1"/>
          </p:cNvSpPr>
          <p:nvPr>
            <p:ph idx="1"/>
          </p:nvPr>
        </p:nvSpPr>
        <p:spPr/>
        <p:txBody>
          <a:bodyPr>
            <a:normAutofit fontScale="85000" lnSpcReduction="20000"/>
          </a:bodyPr>
          <a:lstStyle/>
          <a:p>
            <a:r>
              <a:rPr lang="en-GB" dirty="0"/>
              <a:t>Early intervention is  an integral part of all children services</a:t>
            </a:r>
          </a:p>
          <a:p>
            <a:r>
              <a:rPr lang="en-GB" dirty="0"/>
              <a:t>Improve the clinical outcomes for women who require perinatal mental health services by ensuring they have access to services </a:t>
            </a:r>
          </a:p>
          <a:p>
            <a:r>
              <a:rPr lang="en-GB" dirty="0"/>
              <a:t>Increasing access for children and young people to CAMHS service and increasing reach and prevalence rate of mental health</a:t>
            </a:r>
          </a:p>
          <a:p>
            <a:r>
              <a:rPr lang="en-GB" dirty="0"/>
              <a:t>Supporting children who require early intervention psychosis to prevent hospital admissions</a:t>
            </a:r>
          </a:p>
          <a:p>
            <a:r>
              <a:rPr lang="en-GB" dirty="0"/>
              <a:t>Develop community eating disorders services for children that prevent hospital admissions</a:t>
            </a:r>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dirty="0"/>
              <a:t>Statutory Duties for local authorities</a:t>
            </a:r>
          </a:p>
        </p:txBody>
      </p:sp>
      <p:sp>
        <p:nvSpPr>
          <p:cNvPr id="3" name="Content Placeholder 2"/>
          <p:cNvSpPr>
            <a:spLocks noGrp="1"/>
          </p:cNvSpPr>
          <p:nvPr>
            <p:ph idx="1"/>
          </p:nvPr>
        </p:nvSpPr>
        <p:spPr>
          <a:xfrm>
            <a:off x="457200" y="1196752"/>
            <a:ext cx="8229600" cy="4929411"/>
          </a:xfrm>
        </p:spPr>
        <p:txBody>
          <a:bodyPr>
            <a:normAutofit fontScale="85000" lnSpcReduction="20000"/>
          </a:bodyPr>
          <a:lstStyle/>
          <a:p>
            <a:pPr lvl="0"/>
            <a:r>
              <a:rPr lang="en-GB" dirty="0"/>
              <a:t>Assess the emotional and mental health needs of young people within the youth offending service,</a:t>
            </a:r>
          </a:p>
          <a:p>
            <a:pPr lvl="0"/>
            <a:r>
              <a:rPr lang="en-GB" dirty="0"/>
              <a:t>Duty to provide a range of services for children in need, including children with poor mental health,</a:t>
            </a:r>
          </a:p>
          <a:p>
            <a:pPr lvl="0"/>
            <a:r>
              <a:rPr lang="en-GB" dirty="0"/>
              <a:t>Safeguard and promote the welfare of children looked after,</a:t>
            </a:r>
          </a:p>
          <a:p>
            <a:pPr lvl="0"/>
            <a:r>
              <a:rPr lang="en-GB" dirty="0"/>
              <a:t>Establish health and wellbeing boards, promote integrated working between NHS, public health and social care commissioners,</a:t>
            </a:r>
          </a:p>
          <a:p>
            <a:pPr lvl="0"/>
            <a:r>
              <a:rPr lang="en-GB" dirty="0"/>
              <a:t>Establish and maintain a service to provide information and advice to young carers,</a:t>
            </a:r>
          </a:p>
          <a:p>
            <a:pPr lvl="0"/>
            <a:r>
              <a:rPr lang="en-GB" dirty="0"/>
              <a:t>Establish Education and Health Care Plans for children and young people with SEN or a disability.</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Local Context</a:t>
            </a:r>
          </a:p>
        </p:txBody>
      </p:sp>
      <p:sp>
        <p:nvSpPr>
          <p:cNvPr id="3" name="Content Placeholder 2"/>
          <p:cNvSpPr>
            <a:spLocks noGrp="1"/>
          </p:cNvSpPr>
          <p:nvPr>
            <p:ph idx="1"/>
          </p:nvPr>
        </p:nvSpPr>
        <p:spPr/>
        <p:txBody>
          <a:bodyPr/>
          <a:lstStyle/>
          <a:p>
            <a:r>
              <a:rPr lang="en-GB" dirty="0"/>
              <a:t>Children make up 25% of the total population in Sutton</a:t>
            </a:r>
          </a:p>
          <a:p>
            <a:endParaRPr lang="en-GB" dirty="0"/>
          </a:p>
        </p:txBody>
      </p:sp>
      <p:pic>
        <p:nvPicPr>
          <p:cNvPr id="4" name="image03.png"/>
          <p:cNvPicPr/>
          <p:nvPr/>
        </p:nvPicPr>
        <p:blipFill>
          <a:blip r:embed="rId2" cstate="print"/>
          <a:srcRect/>
          <a:stretch>
            <a:fillRect/>
          </a:stretch>
        </p:blipFill>
        <p:spPr>
          <a:xfrm>
            <a:off x="1835696" y="2562224"/>
            <a:ext cx="4752528" cy="3171031"/>
          </a:xfrm>
          <a:prstGeom prst="rect">
            <a:avLst/>
          </a:prstGeom>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Estimated numbers of children with mental health disorders</a:t>
            </a:r>
          </a:p>
        </p:txBody>
      </p:sp>
      <p:pic>
        <p:nvPicPr>
          <p:cNvPr id="4" name="image05.png"/>
          <p:cNvPicPr>
            <a:picLocks noGrp="1"/>
          </p:cNvPicPr>
          <p:nvPr>
            <p:ph idx="1"/>
          </p:nvPr>
        </p:nvPicPr>
        <p:blipFill>
          <a:blip r:embed="rId2" cstate="print"/>
          <a:srcRect/>
          <a:stretch>
            <a:fillRect/>
          </a:stretch>
        </p:blipFill>
        <p:spPr>
          <a:xfrm>
            <a:off x="827584" y="1700808"/>
            <a:ext cx="7776864" cy="4032448"/>
          </a:xfrm>
          <a:prstGeom prst="rect">
            <a:avLst/>
          </a:prstGeom>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dirty="0"/>
              <a:t>Children with Vulnerabilities</a:t>
            </a:r>
          </a:p>
        </p:txBody>
      </p:sp>
      <p:graphicFrame>
        <p:nvGraphicFramePr>
          <p:cNvPr id="5" name="Content Placeholder 4"/>
          <p:cNvGraphicFramePr>
            <a:graphicFrameLocks noGrp="1"/>
          </p:cNvGraphicFramePr>
          <p:nvPr>
            <p:ph idx="1"/>
          </p:nvPr>
        </p:nvGraphicFramePr>
        <p:xfrm>
          <a:off x="457200" y="1052733"/>
          <a:ext cx="8229600" cy="5178033"/>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8990">
                <a:tc>
                  <a:txBody>
                    <a:bodyPr/>
                    <a:lstStyle/>
                    <a:p>
                      <a:endParaRPr lang="en-GB" dirty="0"/>
                    </a:p>
                  </a:txBody>
                  <a:tcPr/>
                </a:tc>
                <a:tc>
                  <a:txBody>
                    <a:bodyPr/>
                    <a:lstStyle/>
                    <a:p>
                      <a:r>
                        <a:rPr lang="en-GB" dirty="0"/>
                        <a:t>2016/17</a:t>
                      </a:r>
                    </a:p>
                  </a:txBody>
                  <a:tcPr/>
                </a:tc>
                <a:tc>
                  <a:txBody>
                    <a:bodyPr/>
                    <a:lstStyle/>
                    <a:p>
                      <a:r>
                        <a:rPr lang="en-GB" dirty="0"/>
                        <a:t>2017</a:t>
                      </a:r>
                    </a:p>
                  </a:txBody>
                  <a:tcPr/>
                </a:tc>
                <a:extLst>
                  <a:ext uri="{0D108BD9-81ED-4DB2-BD59-A6C34878D82A}">
                    <a16:rowId xmlns:a16="http://schemas.microsoft.com/office/drawing/2014/main" val="10000"/>
                  </a:ext>
                </a:extLst>
              </a:tr>
              <a:tr h="378990">
                <a:tc>
                  <a:txBody>
                    <a:bodyPr/>
                    <a:lstStyle/>
                    <a:p>
                      <a:r>
                        <a:rPr lang="en-GB" dirty="0"/>
                        <a:t>Children with CYP plan</a:t>
                      </a:r>
                    </a:p>
                  </a:txBody>
                  <a:tcPr/>
                </a:tc>
                <a:tc>
                  <a:txBody>
                    <a:bodyPr/>
                    <a:lstStyle/>
                    <a:p>
                      <a:r>
                        <a:rPr lang="en-GB" dirty="0"/>
                        <a:t>TBC</a:t>
                      </a:r>
                    </a:p>
                  </a:txBody>
                  <a:tcPr/>
                </a:tc>
                <a:tc>
                  <a:txBody>
                    <a:bodyPr/>
                    <a:lstStyle/>
                    <a:p>
                      <a:r>
                        <a:rPr lang="en-GB" dirty="0"/>
                        <a:t>260</a:t>
                      </a:r>
                    </a:p>
                  </a:txBody>
                  <a:tcPr/>
                </a:tc>
                <a:extLst>
                  <a:ext uri="{0D108BD9-81ED-4DB2-BD59-A6C34878D82A}">
                    <a16:rowId xmlns:a16="http://schemas.microsoft.com/office/drawing/2014/main" val="10001"/>
                  </a:ext>
                </a:extLst>
              </a:tr>
              <a:tr h="378990">
                <a:tc>
                  <a:txBody>
                    <a:bodyPr/>
                    <a:lstStyle/>
                    <a:p>
                      <a:r>
                        <a:rPr lang="en-GB" dirty="0"/>
                        <a:t>Looked after children</a:t>
                      </a:r>
                    </a:p>
                  </a:txBody>
                  <a:tcPr/>
                </a:tc>
                <a:tc>
                  <a:txBody>
                    <a:bodyPr/>
                    <a:lstStyle/>
                    <a:p>
                      <a:r>
                        <a:rPr lang="en-GB" dirty="0"/>
                        <a:t>TBC</a:t>
                      </a:r>
                    </a:p>
                  </a:txBody>
                  <a:tcPr/>
                </a:tc>
                <a:tc>
                  <a:txBody>
                    <a:bodyPr/>
                    <a:lstStyle/>
                    <a:p>
                      <a:r>
                        <a:rPr lang="en-GB" dirty="0"/>
                        <a:t>226</a:t>
                      </a:r>
                    </a:p>
                  </a:txBody>
                  <a:tcPr/>
                </a:tc>
                <a:extLst>
                  <a:ext uri="{0D108BD9-81ED-4DB2-BD59-A6C34878D82A}">
                    <a16:rowId xmlns:a16="http://schemas.microsoft.com/office/drawing/2014/main" val="10002"/>
                  </a:ext>
                </a:extLst>
              </a:tr>
              <a:tr h="663231">
                <a:tc>
                  <a:txBody>
                    <a:bodyPr/>
                    <a:lstStyle/>
                    <a:p>
                      <a:r>
                        <a:rPr lang="en-GB" dirty="0"/>
                        <a:t>Temporal Accommodation ( section 20)</a:t>
                      </a:r>
                    </a:p>
                  </a:txBody>
                  <a:tcPr/>
                </a:tc>
                <a:tc>
                  <a:txBody>
                    <a:bodyPr/>
                    <a:lstStyle/>
                    <a:p>
                      <a:r>
                        <a:rPr lang="en-GB" dirty="0"/>
                        <a:t>85 (March 2016)</a:t>
                      </a:r>
                    </a:p>
                  </a:txBody>
                  <a:tcPr/>
                </a:tc>
                <a:tc>
                  <a:txBody>
                    <a:bodyPr/>
                    <a:lstStyle/>
                    <a:p>
                      <a:r>
                        <a:rPr lang="en-GB" dirty="0"/>
                        <a:t>66 ( March 2017)</a:t>
                      </a:r>
                    </a:p>
                  </a:txBody>
                  <a:tcPr/>
                </a:tc>
                <a:extLst>
                  <a:ext uri="{0D108BD9-81ED-4DB2-BD59-A6C34878D82A}">
                    <a16:rowId xmlns:a16="http://schemas.microsoft.com/office/drawing/2014/main" val="10003"/>
                  </a:ext>
                </a:extLst>
              </a:tr>
              <a:tr h="378990">
                <a:tc>
                  <a:txBody>
                    <a:bodyPr/>
                    <a:lstStyle/>
                    <a:p>
                      <a:r>
                        <a:rPr lang="en-GB" dirty="0"/>
                        <a:t>Children with Disability</a:t>
                      </a:r>
                    </a:p>
                  </a:txBody>
                  <a:tcPr/>
                </a:tc>
                <a:tc>
                  <a:txBody>
                    <a:bodyPr/>
                    <a:lstStyle/>
                    <a:p>
                      <a:r>
                        <a:rPr lang="en-GB" dirty="0"/>
                        <a:t>170</a:t>
                      </a:r>
                    </a:p>
                  </a:txBody>
                  <a:tcPr/>
                </a:tc>
                <a:tc>
                  <a:txBody>
                    <a:bodyPr/>
                    <a:lstStyle/>
                    <a:p>
                      <a:r>
                        <a:rPr lang="en-GB" dirty="0"/>
                        <a:t>158 at 2 October 2017</a:t>
                      </a:r>
                    </a:p>
                  </a:txBody>
                  <a:tcPr/>
                </a:tc>
                <a:extLst>
                  <a:ext uri="{0D108BD9-81ED-4DB2-BD59-A6C34878D82A}">
                    <a16:rowId xmlns:a16="http://schemas.microsoft.com/office/drawing/2014/main" val="10004"/>
                  </a:ext>
                </a:extLst>
              </a:tr>
              <a:tr h="663231">
                <a:tc>
                  <a:txBody>
                    <a:bodyPr/>
                    <a:lstStyle/>
                    <a:p>
                      <a:r>
                        <a:rPr lang="en-GB" dirty="0"/>
                        <a:t>Children with a statement of education</a:t>
                      </a:r>
                    </a:p>
                  </a:txBody>
                  <a:tcPr/>
                </a:tc>
                <a:tc>
                  <a:txBody>
                    <a:bodyPr/>
                    <a:lstStyle/>
                    <a:p>
                      <a:r>
                        <a:rPr lang="en-GB" dirty="0"/>
                        <a:t>640</a:t>
                      </a:r>
                    </a:p>
                  </a:txBody>
                  <a:tcPr/>
                </a:tc>
                <a:tc>
                  <a:txBody>
                    <a:bodyPr/>
                    <a:lstStyle/>
                    <a:p>
                      <a:r>
                        <a:rPr lang="en-GB" dirty="0"/>
                        <a:t>TBC</a:t>
                      </a:r>
                    </a:p>
                  </a:txBody>
                  <a:tcPr/>
                </a:tc>
                <a:extLst>
                  <a:ext uri="{0D108BD9-81ED-4DB2-BD59-A6C34878D82A}">
                    <a16:rowId xmlns:a16="http://schemas.microsoft.com/office/drawing/2014/main" val="10005"/>
                  </a:ext>
                </a:extLst>
              </a:tr>
              <a:tr h="378990">
                <a:tc>
                  <a:txBody>
                    <a:bodyPr/>
                    <a:lstStyle/>
                    <a:p>
                      <a:r>
                        <a:rPr lang="en-GB" dirty="0"/>
                        <a:t>Children with an EHCP</a:t>
                      </a:r>
                    </a:p>
                  </a:txBody>
                  <a:tcPr/>
                </a:tc>
                <a:tc>
                  <a:txBody>
                    <a:bodyPr/>
                    <a:lstStyle/>
                    <a:p>
                      <a:r>
                        <a:rPr lang="en-GB" dirty="0"/>
                        <a:t>321</a:t>
                      </a:r>
                    </a:p>
                  </a:txBody>
                  <a:tcPr/>
                </a:tc>
                <a:tc>
                  <a:txBody>
                    <a:bodyPr/>
                    <a:lstStyle/>
                    <a:p>
                      <a:r>
                        <a:rPr lang="en-GB" dirty="0"/>
                        <a:t>TBC</a:t>
                      </a:r>
                    </a:p>
                  </a:txBody>
                  <a:tcPr/>
                </a:tc>
                <a:extLst>
                  <a:ext uri="{0D108BD9-81ED-4DB2-BD59-A6C34878D82A}">
                    <a16:rowId xmlns:a16="http://schemas.microsoft.com/office/drawing/2014/main" val="10006"/>
                  </a:ext>
                </a:extLst>
              </a:tr>
              <a:tr h="378990">
                <a:tc>
                  <a:txBody>
                    <a:bodyPr/>
                    <a:lstStyle/>
                    <a:p>
                      <a:r>
                        <a:rPr lang="en-GB" dirty="0"/>
                        <a:t>YOT first</a:t>
                      </a:r>
                      <a:r>
                        <a:rPr lang="en-GB" baseline="0" dirty="0"/>
                        <a:t> time entrance</a:t>
                      </a:r>
                      <a:endParaRPr lang="en-GB" dirty="0"/>
                    </a:p>
                  </a:txBody>
                  <a:tcPr/>
                </a:tc>
                <a:tc>
                  <a:txBody>
                    <a:bodyPr/>
                    <a:lstStyle/>
                    <a:p>
                      <a:r>
                        <a:rPr lang="en-GB" dirty="0"/>
                        <a:t>53</a:t>
                      </a:r>
                    </a:p>
                  </a:txBody>
                  <a:tcPr/>
                </a:tc>
                <a:tc>
                  <a:txBody>
                    <a:bodyPr/>
                    <a:lstStyle/>
                    <a:p>
                      <a:r>
                        <a:rPr lang="en-GB" dirty="0"/>
                        <a:t>17 for Q1</a:t>
                      </a:r>
                    </a:p>
                  </a:txBody>
                  <a:tcPr/>
                </a:tc>
                <a:extLst>
                  <a:ext uri="{0D108BD9-81ED-4DB2-BD59-A6C34878D82A}">
                    <a16:rowId xmlns:a16="http://schemas.microsoft.com/office/drawing/2014/main" val="10007"/>
                  </a:ext>
                </a:extLst>
              </a:tr>
              <a:tr h="663231">
                <a:tc>
                  <a:txBody>
                    <a:bodyPr/>
                    <a:lstStyle/>
                    <a:p>
                      <a:r>
                        <a:rPr lang="en-GB" dirty="0"/>
                        <a:t>Reoffending rates using LAIT tool</a:t>
                      </a:r>
                    </a:p>
                  </a:txBody>
                  <a:tcPr/>
                </a:tc>
                <a:tc>
                  <a:txBody>
                    <a:bodyPr/>
                    <a:lstStyle/>
                    <a:p>
                      <a:r>
                        <a:rPr lang="en-GB" dirty="0"/>
                        <a:t>48.18 for 2014</a:t>
                      </a:r>
                    </a:p>
                  </a:txBody>
                  <a:tcPr/>
                </a:tc>
                <a:tc>
                  <a:txBody>
                    <a:bodyPr/>
                    <a:lstStyle/>
                    <a:p>
                      <a:r>
                        <a:rPr lang="en-GB" dirty="0"/>
                        <a:t>Not available</a:t>
                      </a:r>
                    </a:p>
                  </a:txBody>
                  <a:tcPr/>
                </a:tc>
                <a:extLst>
                  <a:ext uri="{0D108BD9-81ED-4DB2-BD59-A6C34878D82A}">
                    <a16:rowId xmlns:a16="http://schemas.microsoft.com/office/drawing/2014/main" val="10008"/>
                  </a:ext>
                </a:extLst>
              </a:tr>
              <a:tr h="378990">
                <a:tc>
                  <a:txBody>
                    <a:bodyPr/>
                    <a:lstStyle/>
                    <a:p>
                      <a:r>
                        <a:rPr lang="en-GB" dirty="0"/>
                        <a:t>Children who have been sexually exploited/or at risk of </a:t>
                      </a:r>
                    </a:p>
                  </a:txBody>
                  <a:tcPr/>
                </a:tc>
                <a:tc>
                  <a:txBody>
                    <a:bodyPr/>
                    <a:lstStyle/>
                    <a:p>
                      <a:r>
                        <a:rPr lang="en-GB" dirty="0"/>
                        <a:t>642</a:t>
                      </a:r>
                    </a:p>
                  </a:txBody>
                  <a:tcPr/>
                </a:tc>
                <a:tc>
                  <a:txBody>
                    <a:bodyPr/>
                    <a:lstStyle/>
                    <a:p>
                      <a:endParaRPr lang="en-GB"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Children with Neurotic disorders 16-19 years</a:t>
            </a:r>
          </a:p>
        </p:txBody>
      </p:sp>
      <p:pic>
        <p:nvPicPr>
          <p:cNvPr id="4" name="image04.png"/>
          <p:cNvPicPr>
            <a:picLocks noGrp="1"/>
          </p:cNvPicPr>
          <p:nvPr>
            <p:ph idx="1"/>
          </p:nvPr>
        </p:nvPicPr>
        <p:blipFill>
          <a:blip r:embed="rId2" cstate="print"/>
          <a:srcRect/>
          <a:stretch>
            <a:fillRect/>
          </a:stretch>
        </p:blipFill>
        <p:spPr>
          <a:xfrm>
            <a:off x="683568" y="1628800"/>
            <a:ext cx="7272808" cy="4248471"/>
          </a:xfrm>
          <a:prstGeom prst="rect">
            <a:avLst/>
          </a:prstGeom>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2920</Words>
  <Application>Microsoft Office PowerPoint</Application>
  <PresentationFormat>On-screen Show (4:3)</PresentationFormat>
  <Paragraphs>262</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Local CAMHS Transformation Refresh 2017 and beyond</vt:lpstr>
      <vt:lpstr>National Context</vt:lpstr>
      <vt:lpstr>Future in Mind Challenges</vt:lpstr>
      <vt:lpstr>NHS Fiver Year Forward View for Mental Health</vt:lpstr>
      <vt:lpstr>Statutory Duties for local authorities</vt:lpstr>
      <vt:lpstr>Local Context</vt:lpstr>
      <vt:lpstr>Estimated numbers of children with mental health disorders</vt:lpstr>
      <vt:lpstr>Children with Vulnerabilities</vt:lpstr>
      <vt:lpstr>Children with Neurotic disorders 16-19 years</vt:lpstr>
      <vt:lpstr>So what is the information telling us?</vt:lpstr>
      <vt:lpstr>How are CAMHS Services Commissioned locally?</vt:lpstr>
      <vt:lpstr>Local Governance Arrangements</vt:lpstr>
      <vt:lpstr>Governance Arrangements</vt:lpstr>
      <vt:lpstr>So what is our proposed commitment?</vt:lpstr>
      <vt:lpstr>Implementation of our proposed commitment</vt:lpstr>
      <vt:lpstr>So how have we implemented local CAMHS transformation plan to date?</vt:lpstr>
      <vt:lpstr>What have we commissioned from the Local Transformation Plan?</vt:lpstr>
      <vt:lpstr>PowerPoint Presentation</vt:lpstr>
      <vt:lpstr>PowerPoint Presentation</vt:lpstr>
      <vt:lpstr>PowerPoint Presentation</vt:lpstr>
      <vt:lpstr>PowerPoint Presentation</vt:lpstr>
      <vt:lpstr>PowerPoint Presentation</vt:lpstr>
      <vt:lpstr>Local Transformation plan Ambitions 2017-2020</vt:lpstr>
      <vt:lpstr>Understanding local need</vt:lpstr>
      <vt:lpstr>New Line of Enquiry for our plan in 2021- access and waiting times</vt:lpstr>
      <vt:lpstr>New Key Lines of Enquiry Health and Justice</vt:lpstr>
      <vt:lpstr>New Key lines of Enquiry-Eating Disorders</vt:lpstr>
      <vt:lpstr>New lines of Enquiry- Crisis Care and Liaison?</vt:lpstr>
      <vt:lpstr>New line of enquiry- workforce?</vt:lpstr>
      <vt:lpstr>What is the ask of the Children’s Trust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CAMHS Transformation Refresh 2017 and beyond</dc:title>
  <dc:creator>pvk</dc:creator>
  <cp:lastModifiedBy>Jane Knowles</cp:lastModifiedBy>
  <cp:revision>14</cp:revision>
  <cp:lastPrinted>2017-10-05T08:52:35Z</cp:lastPrinted>
  <dcterms:created xsi:type="dcterms:W3CDTF">2017-10-04T10:23:50Z</dcterms:created>
  <dcterms:modified xsi:type="dcterms:W3CDTF">2017-10-17T16:16:15Z</dcterms:modified>
</cp:coreProperties>
</file>