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60" r:id="rId5"/>
    <p:sldId id="262" r:id="rId6"/>
    <p:sldId id="264" r:id="rId7"/>
    <p:sldId id="265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lly Claire" initials="K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>
      <p:cViewPr varScale="1">
        <p:scale>
          <a:sx n="90" d="100"/>
          <a:sy n="90" d="100"/>
        </p:scale>
        <p:origin x="81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8-07T16:27:10.441" idx="1">
    <p:pos x="2962" y="1040"/>
    <p:text>This might need clarifying/further explanation?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CFA7-D520-4477-BC64-0B2F90025D00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A610-FE09-4965-8C92-5A500E99C2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18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CFA7-D520-4477-BC64-0B2F90025D00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A610-FE09-4965-8C92-5A500E99C2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86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CFA7-D520-4477-BC64-0B2F90025D00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A610-FE09-4965-8C92-5A500E99C2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51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CFA7-D520-4477-BC64-0B2F90025D00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A610-FE09-4965-8C92-5A500E99C2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051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CFA7-D520-4477-BC64-0B2F90025D00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A610-FE09-4965-8C92-5A500E99C2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45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CFA7-D520-4477-BC64-0B2F90025D00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A610-FE09-4965-8C92-5A500E99C2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70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CFA7-D520-4477-BC64-0B2F90025D00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A610-FE09-4965-8C92-5A500E99C2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93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CFA7-D520-4477-BC64-0B2F90025D00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A610-FE09-4965-8C92-5A500E99C2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59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CFA7-D520-4477-BC64-0B2F90025D00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A610-FE09-4965-8C92-5A500E99C2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58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CFA7-D520-4477-BC64-0B2F90025D00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A610-FE09-4965-8C92-5A500E99C2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5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CFA7-D520-4477-BC64-0B2F90025D00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A610-FE09-4965-8C92-5A500E99C2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908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CCFA7-D520-4477-BC64-0B2F90025D00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DA610-FE09-4965-8C92-5A500E99C2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1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Sutton Children and Young People’s Neuro-disability Co Production Event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Hosted by Sutton CCG in Partnership with London Borough of Sutton, Sutton Education Services &amp;  Sutton Parents Forum</a:t>
            </a:r>
          </a:p>
          <a:p>
            <a:r>
              <a:rPr lang="en-GB" dirty="0"/>
              <a:t>Date: 29</a:t>
            </a:r>
            <a:r>
              <a:rPr lang="en-GB" baseline="30000" dirty="0"/>
              <a:t>th</a:t>
            </a:r>
            <a:r>
              <a:rPr lang="en-GB" dirty="0"/>
              <a:t> June 2017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6492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The purpose of the workshop was to engage with all the stakeholders about the current neurodevelopmental pathway</a:t>
            </a:r>
          </a:p>
          <a:p>
            <a:r>
              <a:rPr lang="en-GB" dirty="0"/>
              <a:t>This is following a decision being made by SWL and St George’s NHS Trust to change the access criteria.</a:t>
            </a:r>
          </a:p>
          <a:p>
            <a:r>
              <a:rPr lang="en-GB" dirty="0"/>
              <a:t>A wide range of stakeholders including local Counsellors, local authority officers, voluntary sector,  parents and CCG representatives were in attendance</a:t>
            </a:r>
          </a:p>
          <a:p>
            <a:r>
              <a:rPr lang="en-GB" dirty="0"/>
              <a:t>The outcome of this work will feed into the SWL work</a:t>
            </a:r>
          </a:p>
          <a:p>
            <a:r>
              <a:rPr lang="en-GB" dirty="0"/>
              <a:t>The  first section of the workshop was listening to the views and experiences of the parents and carers</a:t>
            </a:r>
          </a:p>
          <a:p>
            <a:r>
              <a:rPr lang="en-GB" dirty="0"/>
              <a:t>The second part of the workshop was used to gain the views of the stakeholders, the outputs are contained in this presentation.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923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/>
              <a:t>What works well?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2400" b="1" dirty="0"/>
              <a:t>Health Services:</a:t>
            </a:r>
          </a:p>
          <a:p>
            <a:r>
              <a:rPr lang="en-GB" sz="2400" dirty="0"/>
              <a:t>Once diagnosed, good information exchange – Sutton Integrated Digital Care Record supports good treatment</a:t>
            </a:r>
          </a:p>
          <a:p>
            <a:r>
              <a:rPr lang="en-GB" sz="2400" dirty="0"/>
              <a:t>Tier 4 - very good support, but at too late stage. BUT no step down support.  Support out of borough</a:t>
            </a:r>
          </a:p>
          <a:p>
            <a:r>
              <a:rPr lang="en-GB" sz="2400" dirty="0"/>
              <a:t>Early assessment/intervention makes a real difference</a:t>
            </a:r>
          </a:p>
          <a:p>
            <a:r>
              <a:rPr lang="en-GB" sz="2400" dirty="0"/>
              <a:t>Diagnosis works better through paediatric route than via CAMHS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dirty="0"/>
              <a:t>Education Services:</a:t>
            </a:r>
          </a:p>
          <a:p>
            <a:r>
              <a:rPr lang="en-GB" sz="2400" dirty="0"/>
              <a:t>Primary schools tend to provide much more support than secondary.</a:t>
            </a:r>
          </a:p>
          <a:p>
            <a:r>
              <a:rPr lang="en-GB" sz="2400" dirty="0"/>
              <a:t>ASD for some children  where the specialist nurse involved with families immediately following diagnosis.  Worked closely with Social Services</a:t>
            </a:r>
          </a:p>
          <a:p>
            <a:r>
              <a:rPr lang="en-GB" sz="2400" dirty="0"/>
              <a:t>Transition to base works really well  - examples of best practice highlighted at Stanley Park Base</a:t>
            </a:r>
          </a:p>
          <a:p>
            <a:r>
              <a:rPr lang="en-GB" sz="2400" dirty="0"/>
              <a:t>Simple adjustments made help child in school (education)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2500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Thinking about the current services for ASD/ADHD what doesn’t work well? What needs to change?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400" b="1" dirty="0"/>
              <a:t>Access to services:</a:t>
            </a:r>
          </a:p>
          <a:p>
            <a:r>
              <a:rPr lang="en-GB" sz="2400" dirty="0"/>
              <a:t>Always 'expect' to fight for a service</a:t>
            </a:r>
          </a:p>
          <a:p>
            <a:r>
              <a:rPr lang="en-GB" sz="2400" dirty="0"/>
              <a:t>Reason of enabling rather than disabling can be used to restrict services</a:t>
            </a:r>
          </a:p>
          <a:p>
            <a:r>
              <a:rPr lang="en-GB" sz="2400" dirty="0"/>
              <a:t>Cannot find out what services are available</a:t>
            </a:r>
          </a:p>
          <a:p>
            <a:r>
              <a:rPr lang="en-GB" sz="2400" dirty="0"/>
              <a:t>Parents with children with less complex needs, often cannot get parity of services</a:t>
            </a:r>
          </a:p>
          <a:p>
            <a:r>
              <a:rPr lang="en-GB" sz="2400" dirty="0"/>
              <a:t>Saturday club waiting list 1996!</a:t>
            </a:r>
          </a:p>
          <a:p>
            <a:r>
              <a:rPr lang="en-GB" sz="2400" dirty="0"/>
              <a:t>Often children will re-enter services eventually (MH) if they did not get seen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dirty="0"/>
              <a:t>Service experience:</a:t>
            </a:r>
          </a:p>
          <a:p>
            <a:r>
              <a:rPr lang="en-GB" sz="2400" dirty="0"/>
              <a:t>Diagnosis not together (ASD / ADHD)</a:t>
            </a:r>
          </a:p>
          <a:p>
            <a:r>
              <a:rPr lang="en-GB" sz="2400" dirty="0"/>
              <a:t>A lot of unnecessary appointments</a:t>
            </a:r>
          </a:p>
          <a:p>
            <a:r>
              <a:rPr lang="en-GB" sz="2400" dirty="0"/>
              <a:t>More like a continuing health assessment</a:t>
            </a:r>
          </a:p>
          <a:p>
            <a:r>
              <a:rPr lang="en-GB" sz="2400" dirty="0"/>
              <a:t>Takes a long time to get what you need</a:t>
            </a:r>
          </a:p>
          <a:p>
            <a:r>
              <a:rPr lang="en-GB" sz="2400" dirty="0"/>
              <a:t>Look at other therapies</a:t>
            </a:r>
          </a:p>
          <a:p>
            <a:r>
              <a:rPr lang="en-GB" sz="2400" dirty="0"/>
              <a:t>Do not jump straight to medication</a:t>
            </a:r>
          </a:p>
          <a:p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504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b="1" dirty="0"/>
              <a:t>Education:</a:t>
            </a:r>
          </a:p>
          <a:p>
            <a:r>
              <a:rPr lang="en-GB" sz="2400" dirty="0"/>
              <a:t>High density of schools (transition does not work well)</a:t>
            </a:r>
          </a:p>
          <a:p>
            <a:r>
              <a:rPr lang="en-GB" sz="2400" dirty="0"/>
              <a:t>Currently relies on school identifying conditions</a:t>
            </a:r>
          </a:p>
          <a:p>
            <a:r>
              <a:rPr lang="en-GB" sz="2400" dirty="0"/>
              <a:t>Issue for high funding children</a:t>
            </a:r>
          </a:p>
          <a:p>
            <a:r>
              <a:rPr lang="en-GB" sz="2400" dirty="0"/>
              <a:t>Secondary schools don’t provide support when compared to primary schools</a:t>
            </a:r>
          </a:p>
          <a:p>
            <a:r>
              <a:rPr lang="en-GB" sz="2400" dirty="0"/>
              <a:t>Integration for milder conditions is variable at some bases, a flexible approach is required</a:t>
            </a:r>
          </a:p>
          <a:p>
            <a:r>
              <a:rPr lang="en-GB" sz="2400" dirty="0"/>
              <a:t>Core assets - no report for parents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dirty="0"/>
              <a:t>Social Care:</a:t>
            </a:r>
          </a:p>
          <a:p>
            <a:r>
              <a:rPr lang="en-GB" sz="2400" dirty="0"/>
              <a:t>Some services for disabilities very good once get involved.  Understand support needed for families.  But not enough!</a:t>
            </a:r>
          </a:p>
          <a:p>
            <a:r>
              <a:rPr lang="en-GB" sz="2400" dirty="0"/>
              <a:t>Carers assessments direct payments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66245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What needs to change?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Fragmented services</a:t>
            </a:r>
          </a:p>
          <a:p>
            <a:r>
              <a:rPr lang="en-GB" dirty="0"/>
              <a:t>Not enough early intervention (need more)</a:t>
            </a:r>
          </a:p>
          <a:p>
            <a:r>
              <a:rPr lang="en-GB" dirty="0"/>
              <a:t>Always 'expect' to fight for a service</a:t>
            </a:r>
          </a:p>
          <a:p>
            <a:r>
              <a:rPr lang="en-GB" dirty="0"/>
              <a:t>Try to change stereotypes around ASD/ADHD</a:t>
            </a:r>
          </a:p>
          <a:p>
            <a:r>
              <a:rPr lang="en-GB" dirty="0"/>
              <a:t>CAMHS needs to change</a:t>
            </a:r>
          </a:p>
          <a:p>
            <a:r>
              <a:rPr lang="en-GB" dirty="0"/>
              <a:t>EHCPs not helping to take integrated approach</a:t>
            </a:r>
          </a:p>
          <a:p>
            <a:r>
              <a:rPr lang="en-GB" dirty="0"/>
              <a:t>Role of heads and teachers, SENCO for schools - some good and some otherwise</a:t>
            </a:r>
          </a:p>
          <a:p>
            <a:r>
              <a:rPr lang="en-GB" dirty="0"/>
              <a:t>Assumptions about "bad parenting" – prescribing</a:t>
            </a:r>
          </a:p>
          <a:p>
            <a:r>
              <a:rPr lang="en-GB" dirty="0"/>
              <a:t>Transition to adult services results in a loss of support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092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Thinking about the future service for ASD/ADHD what does good look and feel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400" dirty="0"/>
              <a:t>Professionals listening and working together - not making patient</a:t>
            </a:r>
            <a:r>
              <a:rPr lang="en-GB" sz="2400" dirty="0">
                <a:solidFill>
                  <a:srgbClr val="FF0000"/>
                </a:solidFill>
              </a:rPr>
              <a:t>s </a:t>
            </a:r>
            <a:r>
              <a:rPr lang="en-GB" sz="2400" dirty="0"/>
              <a:t>feel like they are "annoying“</a:t>
            </a:r>
          </a:p>
          <a:p>
            <a:r>
              <a:rPr lang="en-GB" sz="2400" dirty="0"/>
              <a:t>Early access to services and intervention</a:t>
            </a:r>
          </a:p>
          <a:p>
            <a:r>
              <a:rPr lang="en-GB" sz="2400" dirty="0"/>
              <a:t>There is a gateway to support services</a:t>
            </a:r>
          </a:p>
          <a:p>
            <a:r>
              <a:rPr lang="en-GB" sz="2400" dirty="0"/>
              <a:t>Integrated assessment pathway</a:t>
            </a:r>
          </a:p>
          <a:p>
            <a:r>
              <a:rPr lang="en-GB" sz="2400" dirty="0"/>
              <a:t>Gender bias in assessment e.g. an understanding that in girls other mental health conditions follow</a:t>
            </a:r>
          </a:p>
          <a:p>
            <a:r>
              <a:rPr lang="en-GB" sz="2400" dirty="0"/>
              <a:t>Better local provision / more comprehensive / 24 hour</a:t>
            </a:r>
          </a:p>
          <a:p>
            <a:r>
              <a:rPr lang="en-GB" sz="2400" dirty="0"/>
              <a:t>Changing attitudes / public perception</a:t>
            </a:r>
          </a:p>
          <a:p>
            <a:r>
              <a:rPr lang="en-GB" sz="2400" dirty="0"/>
              <a:t>Better forward planning i.e. places at Dragonflies</a:t>
            </a:r>
          </a:p>
          <a:p>
            <a:r>
              <a:rPr lang="en-GB" sz="2400" dirty="0"/>
              <a:t>Better joined up work EHCP</a:t>
            </a:r>
          </a:p>
          <a:p>
            <a:r>
              <a:rPr lang="en-GB" sz="2400" dirty="0"/>
              <a:t>Need to have an organisation that ensures that schools are accountable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1581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n-GB" sz="2800" b="1" dirty="0"/>
              <a:t>What opportunities are there for strengthening early help services for children and young people with ADHD/ASD?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Paediatricians</a:t>
            </a:r>
          </a:p>
          <a:p>
            <a:r>
              <a:rPr lang="en-GB" dirty="0"/>
              <a:t> - signposting to support groups</a:t>
            </a:r>
          </a:p>
          <a:p>
            <a:r>
              <a:rPr lang="en-GB" dirty="0"/>
              <a:t>- courses 'challenging behaviour‘</a:t>
            </a:r>
          </a:p>
          <a:p>
            <a:r>
              <a:rPr lang="en-GB" dirty="0"/>
              <a:t>Strategies to help children and parents e.g. End strategies for challenging behaviour</a:t>
            </a:r>
          </a:p>
          <a:p>
            <a:r>
              <a:rPr lang="en-GB" dirty="0"/>
              <a:t>Do not exclude someone because they are fluent speech</a:t>
            </a:r>
          </a:p>
          <a:p>
            <a:r>
              <a:rPr lang="en-GB" dirty="0"/>
              <a:t>Different agencies have different thresholds, there are opportunities to harmonise thresholds and ensure that all children have access to early help services</a:t>
            </a:r>
          </a:p>
          <a:p>
            <a:r>
              <a:rPr lang="en-GB" dirty="0"/>
              <a:t>There are opportunities to reduce the variability between schools</a:t>
            </a:r>
          </a:p>
          <a:p>
            <a:r>
              <a:rPr lang="en-GB" dirty="0"/>
              <a:t>Offer additional services without diagnosis</a:t>
            </a:r>
          </a:p>
          <a:p>
            <a:r>
              <a:rPr lang="en-GB" dirty="0"/>
              <a:t>Should not be a push for 'formal' diagnosis before access to services</a:t>
            </a:r>
          </a:p>
          <a:p>
            <a:r>
              <a:rPr lang="en-GB" dirty="0"/>
              <a:t>How to see through children who are masking?  Under diagnosing in Sutton? - More awareness?</a:t>
            </a:r>
          </a:p>
          <a:p>
            <a:r>
              <a:rPr lang="en-GB" dirty="0"/>
              <a:t>Strengthen the use of EHAT - Early help assessment tool - early intervention</a:t>
            </a:r>
          </a:p>
        </p:txBody>
      </p:sp>
    </p:spTree>
    <p:extLst>
      <p:ext uri="{BB962C8B-B14F-4D97-AF65-F5344CB8AC3E}">
        <p14:creationId xmlns:p14="http://schemas.microsoft.com/office/powerpoint/2010/main" val="1038766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/>
              <a:t>How can health, social care, education, voluntary organisations work together to provide joined up services for children with ADHD / ASD?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/>
          </a:bodyPr>
          <a:lstStyle/>
          <a:p>
            <a:r>
              <a:rPr lang="en-GB" sz="2600" dirty="0"/>
              <a:t>Information - Everyone is different! About each child and family needs to be pooled.  Single record, single point of contact</a:t>
            </a:r>
          </a:p>
          <a:p>
            <a:r>
              <a:rPr lang="en-GB" sz="2600" dirty="0"/>
              <a:t>Better shared understanding - ASD, not MH,  neurological, not LD</a:t>
            </a:r>
          </a:p>
          <a:p>
            <a:r>
              <a:rPr lang="en-GB" sz="2600" dirty="0"/>
              <a:t>Diagnosis is key to joined up support</a:t>
            </a:r>
          </a:p>
          <a:p>
            <a:r>
              <a:rPr lang="en-GB" sz="2600" dirty="0"/>
              <a:t>NHS diagnosis, CAMHS if needed, community paediatricians</a:t>
            </a:r>
          </a:p>
          <a:p>
            <a:r>
              <a:rPr lang="en-GB" sz="2600" dirty="0"/>
              <a:t>Alternative pathways to diagnosis consider NHS, Education and Social workers</a:t>
            </a:r>
          </a:p>
          <a:p>
            <a:r>
              <a:rPr lang="en-GB" sz="2600" dirty="0"/>
              <a:t>Key workers</a:t>
            </a:r>
          </a:p>
          <a:p>
            <a:r>
              <a:rPr lang="en-GB" sz="2600" dirty="0"/>
              <a:t>Pooled budgets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6592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7623</TotalTime>
  <Words>888</Words>
  <Application>Microsoft Office PowerPoint</Application>
  <PresentationFormat>On-screen Show (4:3)</PresentationFormat>
  <Paragraphs>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Sutton Children and Young People’s Neuro-disability Co Production Event</vt:lpstr>
      <vt:lpstr>Overview</vt:lpstr>
      <vt:lpstr>What works well?</vt:lpstr>
      <vt:lpstr>Thinking about the current services for ASD/ADHD what doesn’t work well? What needs to change?</vt:lpstr>
      <vt:lpstr>PowerPoint Presentation</vt:lpstr>
      <vt:lpstr>What needs to change?</vt:lpstr>
      <vt:lpstr>Thinking about the future service for ASD/ADHD what does good look and feel like?</vt:lpstr>
      <vt:lpstr>What opportunities are there for strengthening early help services for children and young people with ADHD/ASD?</vt:lpstr>
      <vt:lpstr>How can health, social care, education, voluntary organisations work together to provide joined up services for children with ADHD / ASD?</vt:lpstr>
    </vt:vector>
  </TitlesOfParts>
  <Company>NHS South West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Sutton Children and Young People’s Neurodisability Co Production Event</dc:title>
  <dc:creator>Portia Kumalo</dc:creator>
  <cp:lastModifiedBy>Jane Knowles</cp:lastModifiedBy>
  <cp:revision>20</cp:revision>
  <dcterms:created xsi:type="dcterms:W3CDTF">2017-07-27T10:05:16Z</dcterms:created>
  <dcterms:modified xsi:type="dcterms:W3CDTF">2017-10-17T16:37:17Z</dcterms:modified>
</cp:coreProperties>
</file>